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9"/>
  </p:notesMasterIdLst>
  <p:sldIdLst>
    <p:sldId id="256" r:id="rId2"/>
    <p:sldId id="257" r:id="rId3"/>
    <p:sldId id="258" r:id="rId4"/>
    <p:sldId id="264" r:id="rId5"/>
    <p:sldId id="265" r:id="rId6"/>
    <p:sldId id="286" r:id="rId7"/>
    <p:sldId id="287" r:id="rId8"/>
    <p:sldId id="262" r:id="rId9"/>
    <p:sldId id="259" r:id="rId10"/>
    <p:sldId id="269" r:id="rId11"/>
    <p:sldId id="266" r:id="rId12"/>
    <p:sldId id="288" r:id="rId13"/>
    <p:sldId id="270" r:id="rId14"/>
    <p:sldId id="274" r:id="rId15"/>
    <p:sldId id="292" r:id="rId16"/>
    <p:sldId id="273" r:id="rId17"/>
    <p:sldId id="275" r:id="rId18"/>
    <p:sldId id="293" r:id="rId19"/>
    <p:sldId id="276" r:id="rId20"/>
    <p:sldId id="277" r:id="rId21"/>
    <p:sldId id="278" r:id="rId22"/>
    <p:sldId id="268" r:id="rId23"/>
    <p:sldId id="284" r:id="rId24"/>
    <p:sldId id="285" r:id="rId25"/>
    <p:sldId id="260" r:id="rId26"/>
    <p:sldId id="261" r:id="rId27"/>
    <p:sldId id="29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96395" autoAdjust="0"/>
  </p:normalViewPr>
  <p:slideViewPr>
    <p:cSldViewPr snapToGrid="0">
      <p:cViewPr varScale="1">
        <p:scale>
          <a:sx n="78" d="100"/>
          <a:sy n="78" d="100"/>
        </p:scale>
        <p:origin x="126" y="174"/>
      </p:cViewPr>
      <p:guideLst/>
    </p:cSldViewPr>
  </p:slideViewPr>
  <p:outlineViewPr>
    <p:cViewPr>
      <p:scale>
        <a:sx n="33" d="100"/>
        <a:sy n="33" d="100"/>
      </p:scale>
      <p:origin x="0" y="-3084"/>
    </p:cViewPr>
    <p:sldLst>
      <p:sld r:id="rId1"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_rels/viewProps.xml.rels><?xml version="1.0" encoding="UTF-8" standalone="yes"?>
<Relationships xmlns="http://schemas.openxmlformats.org/package/2006/relationships"><Relationship Id="rId1"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10FAF7-AF72-4571-B7A1-DD96F8627250}" type="datetimeFigureOut">
              <a:rPr lang="en-US" smtClean="0"/>
              <a:t>11/13/2023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426BE8-9CA0-482C-9B5E-1F7ED537F191}" type="slidenum">
              <a:rPr lang="en-US" smtClean="0"/>
              <a:t>‹#›</a:t>
            </a:fld>
            <a:endParaRPr lang="en-US"/>
          </a:p>
        </p:txBody>
      </p:sp>
    </p:spTree>
    <p:extLst>
      <p:ext uri="{BB962C8B-B14F-4D97-AF65-F5344CB8AC3E}">
        <p14:creationId xmlns:p14="http://schemas.microsoft.com/office/powerpoint/2010/main" val="1813787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Skate is made</a:t>
            </a:r>
            <a:r>
              <a:rPr lang="en-US" baseline="0" dirty="0" smtClean="0"/>
              <a:t> of 13 species all in the </a:t>
            </a:r>
            <a:r>
              <a:rPr lang="en-US" baseline="0" dirty="0" err="1" smtClean="0"/>
              <a:t>Bathyraja</a:t>
            </a:r>
            <a:r>
              <a:rPr lang="en-US" baseline="0" dirty="0" smtClean="0"/>
              <a:t> family. The most common are the Aleutian Skate, Alaska Skate and Bering skate</a:t>
            </a:r>
            <a:endParaRPr lang="en-US" dirty="0"/>
          </a:p>
        </p:txBody>
      </p:sp>
      <p:sp>
        <p:nvSpPr>
          <p:cNvPr id="4" name="Slide Number Placeholder 3"/>
          <p:cNvSpPr>
            <a:spLocks noGrp="1"/>
          </p:cNvSpPr>
          <p:nvPr>
            <p:ph type="sldNum" sz="quarter" idx="10"/>
          </p:nvPr>
        </p:nvSpPr>
        <p:spPr/>
        <p:txBody>
          <a:bodyPr/>
          <a:lstStyle/>
          <a:p>
            <a:fld id="{98426BE8-9CA0-482C-9B5E-1F7ED537F191}" type="slidenum">
              <a:rPr lang="en-US" smtClean="0"/>
              <a:t>2</a:t>
            </a:fld>
            <a:endParaRPr lang="en-US"/>
          </a:p>
        </p:txBody>
      </p:sp>
    </p:spTree>
    <p:extLst>
      <p:ext uri="{BB962C8B-B14F-4D97-AF65-F5344CB8AC3E}">
        <p14:creationId xmlns:p14="http://schemas.microsoft.com/office/powerpoint/2010/main" val="69317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WGOA mean</a:t>
            </a:r>
            <a:r>
              <a:rPr lang="en-US" baseline="0" dirty="0" smtClean="0"/>
              <a:t> – 0.015 / 2023 – 0.042 </a:t>
            </a:r>
          </a:p>
          <a:p>
            <a:r>
              <a:rPr lang="en-US" baseline="0" dirty="0" smtClean="0"/>
              <a:t>CGOA mean – 0.029 / 2023 – 0.015</a:t>
            </a:r>
          </a:p>
          <a:p>
            <a:r>
              <a:rPr lang="en-US" baseline="0" dirty="0" smtClean="0"/>
              <a:t>EGOA mean – 0.035 / 2023 – 0.085</a:t>
            </a:r>
          </a:p>
        </p:txBody>
      </p:sp>
      <p:sp>
        <p:nvSpPr>
          <p:cNvPr id="4" name="Slide Number Placeholder 3"/>
          <p:cNvSpPr>
            <a:spLocks noGrp="1"/>
          </p:cNvSpPr>
          <p:nvPr>
            <p:ph type="sldNum" sz="quarter" idx="10"/>
          </p:nvPr>
        </p:nvSpPr>
        <p:spPr/>
        <p:txBody>
          <a:bodyPr/>
          <a:lstStyle/>
          <a:p>
            <a:fld id="{98426BE8-9CA0-482C-9B5E-1F7ED537F191}" type="slidenum">
              <a:rPr lang="en-US" smtClean="0"/>
              <a:t>21</a:t>
            </a:fld>
            <a:endParaRPr lang="en-US"/>
          </a:p>
        </p:txBody>
      </p:sp>
    </p:spTree>
    <p:extLst>
      <p:ext uri="{BB962C8B-B14F-4D97-AF65-F5344CB8AC3E}">
        <p14:creationId xmlns:p14="http://schemas.microsoft.com/office/powerpoint/2010/main" val="391193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Switch from a random effects model developed by the Joint Plan Team Survey Averaging Working group to the REMA model. Was able to duplicate the results from the last assessment using the REMA model.</a:t>
            </a:r>
            <a:endParaRPr lang="en-US" dirty="0" smtClean="0"/>
          </a:p>
          <a:p>
            <a:endParaRPr lang="en-US" dirty="0" smtClean="0"/>
          </a:p>
          <a:p>
            <a:r>
              <a:rPr lang="en-US" dirty="0" smtClean="0"/>
              <a:t>-Survey Biomass estimate is from</a:t>
            </a:r>
            <a:r>
              <a:rPr lang="en-US" baseline="0" dirty="0" smtClean="0"/>
              <a:t> the AFSC bottom trawl survey. There are two other surveys with relevant data, AFSC longline survey and IPHC </a:t>
            </a:r>
            <a:r>
              <a:rPr lang="en-US" baseline="0" dirty="0" err="1" smtClean="0"/>
              <a:t>longlins</a:t>
            </a:r>
            <a:r>
              <a:rPr lang="en-US" baseline="0" dirty="0" smtClean="0"/>
              <a:t> survey. The AFSC does not target bottom depths shallower than 150 m so it doesn’t sample Big skate well and only partially samples the other species. IPHC can be used as another source of information however this is an update and the previous skate assessment only used the AFSC bottom trawl survey when determining harvest recommendations. Including IPHC when determining the Harvest Recommendations in something that will be considered the next full assessment.</a:t>
            </a:r>
            <a:endParaRPr lang="en-US" dirty="0"/>
          </a:p>
        </p:txBody>
      </p:sp>
      <p:sp>
        <p:nvSpPr>
          <p:cNvPr id="4" name="Slide Number Placeholder 3"/>
          <p:cNvSpPr>
            <a:spLocks noGrp="1"/>
          </p:cNvSpPr>
          <p:nvPr>
            <p:ph type="sldNum" sz="quarter" idx="10"/>
          </p:nvPr>
        </p:nvSpPr>
        <p:spPr/>
        <p:txBody>
          <a:bodyPr/>
          <a:lstStyle/>
          <a:p>
            <a:fld id="{98426BE8-9CA0-482C-9B5E-1F7ED537F191}" type="slidenum">
              <a:rPr lang="en-US" smtClean="0"/>
              <a:t>8</a:t>
            </a:fld>
            <a:endParaRPr lang="en-US"/>
          </a:p>
        </p:txBody>
      </p:sp>
    </p:spTree>
    <p:extLst>
      <p:ext uri="{BB962C8B-B14F-4D97-AF65-F5344CB8AC3E}">
        <p14:creationId xmlns:p14="http://schemas.microsoft.com/office/powerpoint/2010/main" val="4090714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Multivariate version of the RM model</a:t>
            </a:r>
            <a:r>
              <a:rPr lang="en-US" baseline="0" dirty="0" smtClean="0"/>
              <a:t> allows for multiple strata/areas. This is used to determine proportion total biomass in each area. So to determine the total Big skate biomass in CGOA, you take the proportion produced by the REM model and multiply it by the total biomass produced by the RE model.</a:t>
            </a:r>
            <a:endParaRPr lang="en-US" dirty="0"/>
          </a:p>
        </p:txBody>
      </p:sp>
      <p:sp>
        <p:nvSpPr>
          <p:cNvPr id="4" name="Slide Number Placeholder 3"/>
          <p:cNvSpPr>
            <a:spLocks noGrp="1"/>
          </p:cNvSpPr>
          <p:nvPr>
            <p:ph type="sldNum" sz="quarter" idx="10"/>
          </p:nvPr>
        </p:nvSpPr>
        <p:spPr/>
        <p:txBody>
          <a:bodyPr/>
          <a:lstStyle/>
          <a:p>
            <a:fld id="{98426BE8-9CA0-482C-9B5E-1F7ED537F191}" type="slidenum">
              <a:rPr lang="en-US" smtClean="0"/>
              <a:t>10</a:t>
            </a:fld>
            <a:endParaRPr lang="en-US"/>
          </a:p>
        </p:txBody>
      </p:sp>
    </p:spTree>
    <p:extLst>
      <p:ext uri="{BB962C8B-B14F-4D97-AF65-F5344CB8AC3E}">
        <p14:creationId xmlns:p14="http://schemas.microsoft.com/office/powerpoint/2010/main" val="4002344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tell if this decline is due to a decline</a:t>
            </a:r>
            <a:r>
              <a:rPr lang="en-US" baseline="0" dirty="0" smtClean="0"/>
              <a:t> in the population, or just annual variability. Just something that I wanted to point out. This estimate is from the RE model. The survey value is 8,617 t which is the lowest since 1993.</a:t>
            </a:r>
            <a:endParaRPr lang="en-US" dirty="0"/>
          </a:p>
        </p:txBody>
      </p:sp>
      <p:sp>
        <p:nvSpPr>
          <p:cNvPr id="4" name="Slide Number Placeholder 3"/>
          <p:cNvSpPr>
            <a:spLocks noGrp="1"/>
          </p:cNvSpPr>
          <p:nvPr>
            <p:ph type="sldNum" sz="quarter" idx="10"/>
          </p:nvPr>
        </p:nvSpPr>
        <p:spPr/>
        <p:txBody>
          <a:bodyPr/>
          <a:lstStyle/>
          <a:p>
            <a:fld id="{98426BE8-9CA0-482C-9B5E-1F7ED537F191}" type="slidenum">
              <a:rPr lang="en-US" smtClean="0"/>
              <a:t>13</a:t>
            </a:fld>
            <a:endParaRPr lang="en-US"/>
          </a:p>
        </p:txBody>
      </p:sp>
    </p:spTree>
    <p:extLst>
      <p:ext uri="{BB962C8B-B14F-4D97-AF65-F5344CB8AC3E}">
        <p14:creationId xmlns:p14="http://schemas.microsoft.com/office/powerpoint/2010/main" val="3740788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estimate is from the RE model. The survey value is 3,258 t which is the lowest ever. The previous value was 8,495 t which is a 61% decline.</a:t>
            </a:r>
            <a:endParaRPr lang="en-US" dirty="0"/>
          </a:p>
        </p:txBody>
      </p:sp>
      <p:sp>
        <p:nvSpPr>
          <p:cNvPr id="4" name="Slide Number Placeholder 3"/>
          <p:cNvSpPr>
            <a:spLocks noGrp="1"/>
          </p:cNvSpPr>
          <p:nvPr>
            <p:ph type="sldNum" sz="quarter" idx="10"/>
          </p:nvPr>
        </p:nvSpPr>
        <p:spPr/>
        <p:txBody>
          <a:bodyPr/>
          <a:lstStyle/>
          <a:p>
            <a:fld id="{98426BE8-9CA0-482C-9B5E-1F7ED537F191}" type="slidenum">
              <a:rPr lang="en-US" smtClean="0"/>
              <a:t>16</a:t>
            </a:fld>
            <a:endParaRPr lang="en-US"/>
          </a:p>
        </p:txBody>
      </p:sp>
    </p:spTree>
    <p:extLst>
      <p:ext uri="{BB962C8B-B14F-4D97-AF65-F5344CB8AC3E}">
        <p14:creationId xmlns:p14="http://schemas.microsoft.com/office/powerpoint/2010/main" val="3105633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how the Catch is over the ABC</a:t>
            </a:r>
            <a:r>
              <a:rPr lang="en-US" baseline="0" dirty="0" smtClean="0"/>
              <a:t> in EGOA but the estimated biomass looks okay</a:t>
            </a:r>
            <a:endParaRPr lang="en-US" dirty="0"/>
          </a:p>
        </p:txBody>
      </p:sp>
      <p:sp>
        <p:nvSpPr>
          <p:cNvPr id="4" name="Slide Number Placeholder 3"/>
          <p:cNvSpPr>
            <a:spLocks noGrp="1"/>
          </p:cNvSpPr>
          <p:nvPr>
            <p:ph type="sldNum" sz="quarter" idx="10"/>
          </p:nvPr>
        </p:nvSpPr>
        <p:spPr/>
        <p:txBody>
          <a:bodyPr/>
          <a:lstStyle/>
          <a:p>
            <a:fld id="{98426BE8-9CA0-482C-9B5E-1F7ED537F191}" type="slidenum">
              <a:rPr lang="en-US" smtClean="0"/>
              <a:t>17</a:t>
            </a:fld>
            <a:endParaRPr lang="en-US"/>
          </a:p>
        </p:txBody>
      </p:sp>
    </p:spTree>
    <p:extLst>
      <p:ext uri="{BB962C8B-B14F-4D97-AF65-F5344CB8AC3E}">
        <p14:creationId xmlns:p14="http://schemas.microsoft.com/office/powerpoint/2010/main" val="1269979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how the Catch is over the ABC</a:t>
            </a:r>
            <a:r>
              <a:rPr lang="en-US" baseline="0" dirty="0" smtClean="0"/>
              <a:t> in EGOA but the estimated biomass looks okay</a:t>
            </a:r>
            <a:endParaRPr lang="en-US" dirty="0"/>
          </a:p>
        </p:txBody>
      </p:sp>
      <p:sp>
        <p:nvSpPr>
          <p:cNvPr id="4" name="Slide Number Placeholder 3"/>
          <p:cNvSpPr>
            <a:spLocks noGrp="1"/>
          </p:cNvSpPr>
          <p:nvPr>
            <p:ph type="sldNum" sz="quarter" idx="10"/>
          </p:nvPr>
        </p:nvSpPr>
        <p:spPr/>
        <p:txBody>
          <a:bodyPr/>
          <a:lstStyle/>
          <a:p>
            <a:fld id="{98426BE8-9CA0-482C-9B5E-1F7ED537F191}" type="slidenum">
              <a:rPr lang="en-US" smtClean="0"/>
              <a:t>18</a:t>
            </a:fld>
            <a:endParaRPr lang="en-US"/>
          </a:p>
        </p:txBody>
      </p:sp>
    </p:spTree>
    <p:extLst>
      <p:ext uri="{BB962C8B-B14F-4D97-AF65-F5344CB8AC3E}">
        <p14:creationId xmlns:p14="http://schemas.microsoft.com/office/powerpoint/2010/main" val="1692878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 Skate mean - 0.037 / 2023</a:t>
            </a:r>
            <a:r>
              <a:rPr lang="en-US" baseline="0" dirty="0" smtClean="0"/>
              <a:t> – 0.021</a:t>
            </a:r>
            <a:endParaRPr lang="en-US" dirty="0" smtClean="0"/>
          </a:p>
          <a:p>
            <a:r>
              <a:rPr lang="en-US" dirty="0" smtClean="0"/>
              <a:t>Longnose mean – 0.031 / 2023 – 0.031</a:t>
            </a:r>
          </a:p>
          <a:p>
            <a:r>
              <a:rPr lang="en-US" dirty="0" smtClean="0"/>
              <a:t>Other</a:t>
            </a:r>
            <a:r>
              <a:rPr lang="en-US" baseline="0" dirty="0" smtClean="0"/>
              <a:t> Skate mean – 0.059 / 2023 – 0.036</a:t>
            </a:r>
            <a:endParaRPr lang="en-US" dirty="0"/>
          </a:p>
        </p:txBody>
      </p:sp>
      <p:sp>
        <p:nvSpPr>
          <p:cNvPr id="4" name="Slide Number Placeholder 3"/>
          <p:cNvSpPr>
            <a:spLocks noGrp="1"/>
          </p:cNvSpPr>
          <p:nvPr>
            <p:ph type="sldNum" sz="quarter" idx="10"/>
          </p:nvPr>
        </p:nvSpPr>
        <p:spPr/>
        <p:txBody>
          <a:bodyPr/>
          <a:lstStyle/>
          <a:p>
            <a:fld id="{98426BE8-9CA0-482C-9B5E-1F7ED537F191}" type="slidenum">
              <a:rPr lang="en-US" smtClean="0"/>
              <a:t>19</a:t>
            </a:fld>
            <a:endParaRPr lang="en-US"/>
          </a:p>
        </p:txBody>
      </p:sp>
    </p:spTree>
    <p:extLst>
      <p:ext uri="{BB962C8B-B14F-4D97-AF65-F5344CB8AC3E}">
        <p14:creationId xmlns:p14="http://schemas.microsoft.com/office/powerpoint/2010/main" val="583605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WGOA mean</a:t>
            </a:r>
            <a:r>
              <a:rPr lang="en-US" baseline="0" dirty="0" smtClean="0"/>
              <a:t> – 0.015 / 2023 – 0.005</a:t>
            </a:r>
          </a:p>
          <a:p>
            <a:r>
              <a:rPr lang="en-US" baseline="0" dirty="0" smtClean="0"/>
              <a:t>CGOA mean – 0.060 / 2023 – 0.027</a:t>
            </a:r>
          </a:p>
          <a:p>
            <a:r>
              <a:rPr lang="en-US" baseline="0" dirty="0" smtClean="0"/>
              <a:t>EGOA mean – 0.012 / 2023 – 0.025</a:t>
            </a:r>
          </a:p>
        </p:txBody>
      </p:sp>
      <p:sp>
        <p:nvSpPr>
          <p:cNvPr id="4" name="Slide Number Placeholder 3"/>
          <p:cNvSpPr>
            <a:spLocks noGrp="1"/>
          </p:cNvSpPr>
          <p:nvPr>
            <p:ph type="sldNum" sz="quarter" idx="10"/>
          </p:nvPr>
        </p:nvSpPr>
        <p:spPr/>
        <p:txBody>
          <a:bodyPr/>
          <a:lstStyle/>
          <a:p>
            <a:fld id="{98426BE8-9CA0-482C-9B5E-1F7ED537F191}" type="slidenum">
              <a:rPr lang="en-US" smtClean="0"/>
              <a:t>20</a:t>
            </a:fld>
            <a:endParaRPr lang="en-US"/>
          </a:p>
        </p:txBody>
      </p:sp>
    </p:spTree>
    <p:extLst>
      <p:ext uri="{BB962C8B-B14F-4D97-AF65-F5344CB8AC3E}">
        <p14:creationId xmlns:p14="http://schemas.microsoft.com/office/powerpoint/2010/main" val="2146323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21F689A-E4F0-4005-B952-46635F9EC9C2}" type="datetime1">
              <a:rPr lang="en-US" smtClean="0"/>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9310F-03E9-4167-9B9E-E182845AC894}" type="slidenum">
              <a:rPr lang="en-US" smtClean="0"/>
              <a:t>‹#›</a:t>
            </a:fld>
            <a:endParaRPr lang="en-US"/>
          </a:p>
        </p:txBody>
      </p:sp>
    </p:spTree>
    <p:extLst>
      <p:ext uri="{BB962C8B-B14F-4D97-AF65-F5344CB8AC3E}">
        <p14:creationId xmlns:p14="http://schemas.microsoft.com/office/powerpoint/2010/main" val="414557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D43644-A054-4539-B375-2C1EA723EEF3}" type="datetime1">
              <a:rPr lang="en-US" smtClean="0"/>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9310F-03E9-4167-9B9E-E182845AC894}" type="slidenum">
              <a:rPr lang="en-US" smtClean="0"/>
              <a:t>‹#›</a:t>
            </a:fld>
            <a:endParaRPr lang="en-US"/>
          </a:p>
        </p:txBody>
      </p:sp>
    </p:spTree>
    <p:extLst>
      <p:ext uri="{BB962C8B-B14F-4D97-AF65-F5344CB8AC3E}">
        <p14:creationId xmlns:p14="http://schemas.microsoft.com/office/powerpoint/2010/main" val="3145187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CA5476-4D48-418F-974C-43B49F5760F3}" type="datetime1">
              <a:rPr lang="en-US" smtClean="0"/>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9310F-03E9-4167-9B9E-E182845AC894}" type="slidenum">
              <a:rPr lang="en-US" smtClean="0"/>
              <a:t>‹#›</a:t>
            </a:fld>
            <a:endParaRPr lang="en-US"/>
          </a:p>
        </p:txBody>
      </p:sp>
    </p:spTree>
    <p:extLst>
      <p:ext uri="{BB962C8B-B14F-4D97-AF65-F5344CB8AC3E}">
        <p14:creationId xmlns:p14="http://schemas.microsoft.com/office/powerpoint/2010/main" val="179506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D38DF1-34DE-4CAF-B035-7BF79965F282}" type="datetime1">
              <a:rPr lang="en-US" smtClean="0"/>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9310F-03E9-4167-9B9E-E182845AC894}" type="slidenum">
              <a:rPr lang="en-US" smtClean="0"/>
              <a:t>‹#›</a:t>
            </a:fld>
            <a:endParaRPr lang="en-US"/>
          </a:p>
        </p:txBody>
      </p:sp>
    </p:spTree>
    <p:extLst>
      <p:ext uri="{BB962C8B-B14F-4D97-AF65-F5344CB8AC3E}">
        <p14:creationId xmlns:p14="http://schemas.microsoft.com/office/powerpoint/2010/main" val="2296504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57AD437-2113-4A4A-B712-01809505E91C}" type="datetime1">
              <a:rPr lang="en-US" smtClean="0"/>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9310F-03E9-4167-9B9E-E182845AC894}" type="slidenum">
              <a:rPr lang="en-US" smtClean="0"/>
              <a:t>‹#›</a:t>
            </a:fld>
            <a:endParaRPr lang="en-US"/>
          </a:p>
        </p:txBody>
      </p:sp>
    </p:spTree>
    <p:extLst>
      <p:ext uri="{BB962C8B-B14F-4D97-AF65-F5344CB8AC3E}">
        <p14:creationId xmlns:p14="http://schemas.microsoft.com/office/powerpoint/2010/main" val="2993473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8FF550D-DB4A-4595-84D2-0CF51573B679}" type="datetime1">
              <a:rPr lang="en-US" smtClean="0"/>
              <a:t>11/13/2023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9310F-03E9-4167-9B9E-E182845AC894}" type="slidenum">
              <a:rPr lang="en-US" smtClean="0"/>
              <a:t>‹#›</a:t>
            </a:fld>
            <a:endParaRPr lang="en-US"/>
          </a:p>
        </p:txBody>
      </p:sp>
    </p:spTree>
    <p:extLst>
      <p:ext uri="{BB962C8B-B14F-4D97-AF65-F5344CB8AC3E}">
        <p14:creationId xmlns:p14="http://schemas.microsoft.com/office/powerpoint/2010/main" val="3437763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441322D-899E-4EB8-8EE5-F2351CC3B6DA}" type="datetime1">
              <a:rPr lang="en-US" smtClean="0"/>
              <a:t>11/13/2023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9310F-03E9-4167-9B9E-E182845AC894}" type="slidenum">
              <a:rPr lang="en-US" smtClean="0"/>
              <a:t>‹#›</a:t>
            </a:fld>
            <a:endParaRPr lang="en-US"/>
          </a:p>
        </p:txBody>
      </p:sp>
    </p:spTree>
    <p:extLst>
      <p:ext uri="{BB962C8B-B14F-4D97-AF65-F5344CB8AC3E}">
        <p14:creationId xmlns:p14="http://schemas.microsoft.com/office/powerpoint/2010/main" val="1190858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0BCBF0D-9987-40FE-8A15-1BBEB74B0AF5}" type="datetime1">
              <a:rPr lang="en-US" smtClean="0"/>
              <a:t>11/13/2023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9310F-03E9-4167-9B9E-E182845AC894}" type="slidenum">
              <a:rPr lang="en-US" smtClean="0"/>
              <a:t>‹#›</a:t>
            </a:fld>
            <a:endParaRPr lang="en-US"/>
          </a:p>
        </p:txBody>
      </p:sp>
    </p:spTree>
    <p:extLst>
      <p:ext uri="{BB962C8B-B14F-4D97-AF65-F5344CB8AC3E}">
        <p14:creationId xmlns:p14="http://schemas.microsoft.com/office/powerpoint/2010/main" val="2803209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CDB88-0E2D-4F3A-89BE-422F2B36B340}" type="datetime1">
              <a:rPr lang="en-US" smtClean="0"/>
              <a:t>11/13/2023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9310F-03E9-4167-9B9E-E182845AC894}" type="slidenum">
              <a:rPr lang="en-US" smtClean="0"/>
              <a:t>‹#›</a:t>
            </a:fld>
            <a:endParaRPr lang="en-US"/>
          </a:p>
        </p:txBody>
      </p:sp>
    </p:spTree>
    <p:extLst>
      <p:ext uri="{BB962C8B-B14F-4D97-AF65-F5344CB8AC3E}">
        <p14:creationId xmlns:p14="http://schemas.microsoft.com/office/powerpoint/2010/main" val="3819405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67A8782-FEEC-4071-91D4-F4EA38919943}" type="datetime1">
              <a:rPr lang="en-US" smtClean="0"/>
              <a:t>11/13/2023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9310F-03E9-4167-9B9E-E182845AC894}" type="slidenum">
              <a:rPr lang="en-US" smtClean="0"/>
              <a:t>‹#›</a:t>
            </a:fld>
            <a:endParaRPr lang="en-US"/>
          </a:p>
        </p:txBody>
      </p:sp>
    </p:spTree>
    <p:extLst>
      <p:ext uri="{BB962C8B-B14F-4D97-AF65-F5344CB8AC3E}">
        <p14:creationId xmlns:p14="http://schemas.microsoft.com/office/powerpoint/2010/main" val="970647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EB58D9D-BDC7-4D94-A045-D5129F7C6BAE}" type="datetime1">
              <a:rPr lang="en-US" smtClean="0"/>
              <a:t>11/13/2023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9310F-03E9-4167-9B9E-E182845AC894}" type="slidenum">
              <a:rPr lang="en-US" smtClean="0"/>
              <a:t>‹#›</a:t>
            </a:fld>
            <a:endParaRPr lang="en-US"/>
          </a:p>
        </p:txBody>
      </p:sp>
    </p:spTree>
    <p:extLst>
      <p:ext uri="{BB962C8B-B14F-4D97-AF65-F5344CB8AC3E}">
        <p14:creationId xmlns:p14="http://schemas.microsoft.com/office/powerpoint/2010/main" val="3982248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339365-3F91-4D79-9925-EB849B01376F}" type="datetime1">
              <a:rPr lang="en-US" smtClean="0"/>
              <a:t>11/13/2023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9310F-03E9-4167-9B9E-E182845AC894}" type="slidenum">
              <a:rPr lang="en-US" smtClean="0"/>
              <a:t>‹#›</a:t>
            </a:fld>
            <a:endParaRPr lang="en-US"/>
          </a:p>
        </p:txBody>
      </p:sp>
    </p:spTree>
    <p:extLst>
      <p:ext uri="{BB962C8B-B14F-4D97-AF65-F5344CB8AC3E}">
        <p14:creationId xmlns:p14="http://schemas.microsoft.com/office/powerpoint/2010/main" val="45848405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1.jp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3.emf"/><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5418" y="989045"/>
            <a:ext cx="11271900" cy="1399592"/>
          </a:xfrm>
        </p:spPr>
        <p:txBody>
          <a:bodyPr>
            <a:normAutofit/>
          </a:bodyPr>
          <a:lstStyle/>
          <a:p>
            <a:pPr algn="l"/>
            <a:r>
              <a:rPr lang="en-US" sz="4800" b="1" dirty="0" smtClean="0">
                <a:solidFill>
                  <a:schemeClr val="accent5">
                    <a:lumMod val="50000"/>
                  </a:schemeClr>
                </a:solidFill>
                <a:latin typeface="Calibri Light" panose="020F0302020204030204" pitchFamily="34" charset="0"/>
                <a:cs typeface="Calibri Light" panose="020F0302020204030204" pitchFamily="34" charset="0"/>
              </a:rPr>
              <a:t>GOA Skate Stock Complex Update</a:t>
            </a:r>
            <a:endParaRPr lang="en-US" sz="4800" b="1" dirty="0">
              <a:solidFill>
                <a:schemeClr val="accent5">
                  <a:lumMod val="50000"/>
                </a:schemeClr>
              </a:solidFill>
              <a:latin typeface="Calibri Light" panose="020F0302020204030204" pitchFamily="34" charset="0"/>
              <a:cs typeface="Calibri Light" panose="020F0302020204030204" pitchFamily="34" charset="0"/>
            </a:endParaRPr>
          </a:p>
        </p:txBody>
      </p:sp>
      <p:sp>
        <p:nvSpPr>
          <p:cNvPr id="6" name="Rectangle 5"/>
          <p:cNvSpPr/>
          <p:nvPr/>
        </p:nvSpPr>
        <p:spPr>
          <a:xfrm>
            <a:off x="365418" y="3294117"/>
            <a:ext cx="11274552" cy="3300984"/>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72;p23"/>
          <p:cNvSpPr/>
          <p:nvPr/>
        </p:nvSpPr>
        <p:spPr>
          <a:xfrm>
            <a:off x="365418" y="3294117"/>
            <a:ext cx="11271900" cy="3298500"/>
          </a:xfrm>
          <a:prstGeom prst="rect">
            <a:avLst/>
          </a:prstGeom>
          <a:blipFill rotWithShape="1">
            <a:blip r:embed="rId2">
              <a:alphaModFix amt="40000"/>
            </a:blip>
            <a:stretch>
              <a:fillRect t="-72985" b="-83273"/>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grpSp>
        <p:nvGrpSpPr>
          <p:cNvPr id="11" name="Group 10"/>
          <p:cNvGrpSpPr/>
          <p:nvPr/>
        </p:nvGrpSpPr>
        <p:grpSpPr>
          <a:xfrm>
            <a:off x="365418" y="274070"/>
            <a:ext cx="11298276" cy="104180"/>
            <a:chOff x="450786" y="591521"/>
            <a:chExt cx="11298276" cy="104180"/>
          </a:xfrm>
        </p:grpSpPr>
        <p:sp>
          <p:nvSpPr>
            <p:cNvPr id="12" name="Rectangle 11"/>
            <p:cNvSpPr/>
            <p:nvPr/>
          </p:nvSpPr>
          <p:spPr>
            <a:xfrm>
              <a:off x="450786" y="595117"/>
              <a:ext cx="3703320" cy="10058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235076" y="591521"/>
              <a:ext cx="3703320" cy="10058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p:cNvSpPr/>
            <p:nvPr/>
          </p:nvSpPr>
          <p:spPr>
            <a:xfrm>
              <a:off x="8045742" y="591574"/>
              <a:ext cx="3703320" cy="1005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5" name="Google Shape;174;p23"/>
          <p:cNvSpPr txBox="1">
            <a:spLocks noGrp="1"/>
          </p:cNvSpPr>
          <p:nvPr>
            <p:ph type="subTitle" idx="1"/>
          </p:nvPr>
        </p:nvSpPr>
        <p:spPr>
          <a:xfrm>
            <a:off x="365418" y="2551429"/>
            <a:ext cx="10993500" cy="5904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40"/>
              <a:buNone/>
            </a:pPr>
            <a:r>
              <a:rPr lang="en-US" sz="2800" dirty="0" smtClean="0">
                <a:solidFill>
                  <a:schemeClr val="accent1"/>
                </a:solidFill>
              </a:rPr>
              <a:t>Lee Cronin-Fine</a:t>
            </a:r>
            <a:endParaRPr sz="2800" dirty="0">
              <a:solidFill>
                <a:schemeClr val="accent1"/>
              </a:solidFill>
            </a:endParaRPr>
          </a:p>
        </p:txBody>
      </p:sp>
      <p:pic>
        <p:nvPicPr>
          <p:cNvPr id="16" name="Google Shape;175;p23"/>
          <p:cNvPicPr preferRelativeResize="0"/>
          <p:nvPr/>
        </p:nvPicPr>
        <p:blipFill rotWithShape="1">
          <a:blip r:embed="rId3">
            <a:alphaModFix/>
          </a:blip>
          <a:srcRect/>
          <a:stretch/>
        </p:blipFill>
        <p:spPr>
          <a:xfrm>
            <a:off x="8134136" y="1841328"/>
            <a:ext cx="3733985" cy="3144845"/>
          </a:xfrm>
          <a:prstGeom prst="rect">
            <a:avLst/>
          </a:prstGeom>
          <a:noFill/>
          <a:ln>
            <a:noFill/>
          </a:ln>
        </p:spPr>
      </p:pic>
      <p:pic>
        <p:nvPicPr>
          <p:cNvPr id="17" name="Google Shape;176;p23"/>
          <p:cNvPicPr preferRelativeResize="0"/>
          <p:nvPr/>
        </p:nvPicPr>
        <p:blipFill rotWithShape="1">
          <a:blip r:embed="rId4">
            <a:alphaModFix/>
          </a:blip>
          <a:srcRect/>
          <a:stretch/>
        </p:blipFill>
        <p:spPr>
          <a:xfrm>
            <a:off x="9868746" y="5628865"/>
            <a:ext cx="1556418" cy="543190"/>
          </a:xfrm>
          <a:prstGeom prst="rect">
            <a:avLst/>
          </a:prstGeom>
          <a:noFill/>
          <a:ln>
            <a:noFill/>
          </a:ln>
        </p:spPr>
      </p:pic>
      <p:sp>
        <p:nvSpPr>
          <p:cNvPr id="18" name="Google Shape;177;p23"/>
          <p:cNvSpPr txBox="1"/>
          <p:nvPr/>
        </p:nvSpPr>
        <p:spPr>
          <a:xfrm>
            <a:off x="451566" y="5710431"/>
            <a:ext cx="9029100" cy="95406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2400"/>
              <a:buFont typeface="Arial"/>
              <a:buNone/>
            </a:pPr>
            <a:r>
              <a:rPr lang="en-US" sz="2800" dirty="0" smtClean="0">
                <a:solidFill>
                  <a:srgbClr val="D8D8D8"/>
                </a:solidFill>
                <a:latin typeface="Gill Sans"/>
                <a:ea typeface="Gill Sans"/>
                <a:cs typeface="Gill Sans"/>
                <a:sym typeface="Gill Sans"/>
              </a:rPr>
              <a:t>November, 2023, </a:t>
            </a:r>
            <a:r>
              <a:rPr lang="en-US" sz="2800" dirty="0">
                <a:solidFill>
                  <a:srgbClr val="D8D8D8"/>
                </a:solidFill>
                <a:latin typeface="Gill Sans"/>
                <a:ea typeface="Gill Sans"/>
                <a:cs typeface="Gill Sans"/>
                <a:sym typeface="Gill Sans"/>
              </a:rPr>
              <a:t>Presentation to the </a:t>
            </a:r>
            <a:r>
              <a:rPr lang="en-US" sz="2800" dirty="0" smtClean="0">
                <a:solidFill>
                  <a:srgbClr val="D8D8D8"/>
                </a:solidFill>
                <a:latin typeface="Gill Sans"/>
                <a:ea typeface="Gill Sans"/>
                <a:cs typeface="Gill Sans"/>
                <a:sym typeface="Gill Sans"/>
              </a:rPr>
              <a:t>GOA </a:t>
            </a:r>
            <a:r>
              <a:rPr lang="en-US" sz="2800" dirty="0" err="1" smtClean="0">
                <a:solidFill>
                  <a:srgbClr val="D8D8D8"/>
                </a:solidFill>
                <a:latin typeface="Gill Sans"/>
                <a:ea typeface="Gill Sans"/>
                <a:cs typeface="Gill Sans"/>
                <a:sym typeface="Gill Sans"/>
              </a:rPr>
              <a:t>Groundfish</a:t>
            </a:r>
            <a:r>
              <a:rPr lang="en-US" sz="2800" dirty="0" smtClean="0">
                <a:solidFill>
                  <a:srgbClr val="D8D8D8"/>
                </a:solidFill>
                <a:latin typeface="Gill Sans"/>
                <a:ea typeface="Gill Sans"/>
                <a:cs typeface="Gill Sans"/>
                <a:sym typeface="Gill Sans"/>
              </a:rPr>
              <a:t> Plan Team</a:t>
            </a:r>
            <a:endParaRPr sz="1600" b="0" i="0" u="none" strike="noStrike" cap="none" dirty="0">
              <a:solidFill>
                <a:srgbClr val="000000"/>
              </a:solidFill>
              <a:latin typeface="Arial"/>
              <a:ea typeface="Arial"/>
              <a:cs typeface="Arial"/>
              <a:sym typeface="Arial"/>
            </a:endParaRPr>
          </a:p>
        </p:txBody>
      </p:sp>
      <p:sp>
        <p:nvSpPr>
          <p:cNvPr id="19" name="Slide Number Placeholder 18"/>
          <p:cNvSpPr>
            <a:spLocks noGrp="1"/>
          </p:cNvSpPr>
          <p:nvPr>
            <p:ph type="sldNum" sz="quarter" idx="12"/>
          </p:nvPr>
        </p:nvSpPr>
        <p:spPr/>
        <p:txBody>
          <a:bodyPr/>
          <a:lstStyle/>
          <a:p>
            <a:fld id="{A6E9310F-03E9-4167-9B9E-E182845AC894}" type="slidenum">
              <a:rPr lang="en-US" smtClean="0"/>
              <a:t>1</a:t>
            </a:fld>
            <a:endParaRPr lang="en-US"/>
          </a:p>
        </p:txBody>
      </p:sp>
    </p:spTree>
    <p:extLst>
      <p:ext uri="{BB962C8B-B14F-4D97-AF65-F5344CB8AC3E}">
        <p14:creationId xmlns:p14="http://schemas.microsoft.com/office/powerpoint/2010/main" val="3829228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stretch>
            <a:fillRect/>
          </a:stretch>
        </p:blipFill>
        <p:spPr>
          <a:xfrm>
            <a:off x="7155906" y="4116155"/>
            <a:ext cx="2259180" cy="2554298"/>
          </a:xfrm>
          <a:prstGeom prst="rect">
            <a:avLst/>
          </a:prstGeom>
        </p:spPr>
      </p:pic>
      <p:sp>
        <p:nvSpPr>
          <p:cNvPr id="16" name="Rectangle 15"/>
          <p:cNvSpPr/>
          <p:nvPr/>
        </p:nvSpPr>
        <p:spPr>
          <a:xfrm>
            <a:off x="365418" y="411069"/>
            <a:ext cx="11329416" cy="125272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93;p25"/>
          <p:cNvSpPr/>
          <p:nvPr/>
        </p:nvSpPr>
        <p:spPr>
          <a:xfrm>
            <a:off x="369534" y="407473"/>
            <a:ext cx="11325300" cy="1249200"/>
          </a:xfrm>
          <a:prstGeom prst="rect">
            <a:avLst/>
          </a:prstGeom>
          <a:blipFill rotWithShape="1">
            <a:blip r:embed="rId4">
              <a:alphaModFix amt="40000"/>
            </a:blip>
            <a:stretch>
              <a:fillRect t="-203283" b="-376526"/>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 name="Title 1"/>
          <p:cNvSpPr>
            <a:spLocks noGrp="1"/>
          </p:cNvSpPr>
          <p:nvPr>
            <p:ph type="title"/>
          </p:nvPr>
        </p:nvSpPr>
        <p:spPr>
          <a:xfrm>
            <a:off x="487536" y="495754"/>
            <a:ext cx="11027664" cy="987552"/>
          </a:xfrm>
        </p:spPr>
        <p:txBody>
          <a:bodyPr>
            <a:normAutofit fontScale="90000"/>
          </a:bodyPr>
          <a:lstStyle/>
          <a:p>
            <a:pPr>
              <a:lnSpc>
                <a:spcPct val="200000"/>
              </a:lnSpc>
            </a:pPr>
            <a:r>
              <a:rPr lang="en-US" b="1" dirty="0" smtClean="0">
                <a:solidFill>
                  <a:schemeClr val="bg1"/>
                </a:solidFill>
              </a:rPr>
              <a:t>Analytical Approach</a:t>
            </a:r>
            <a:endParaRPr lang="en-US" b="1" dirty="0">
              <a:solidFill>
                <a:schemeClr val="bg1"/>
              </a:solidFill>
            </a:endParaRPr>
          </a:p>
        </p:txBody>
      </p:sp>
      <p:sp>
        <p:nvSpPr>
          <p:cNvPr id="3" name="Content Placeholder 2"/>
          <p:cNvSpPr>
            <a:spLocks noGrp="1"/>
          </p:cNvSpPr>
          <p:nvPr>
            <p:ph idx="1"/>
          </p:nvPr>
        </p:nvSpPr>
        <p:spPr/>
        <p:txBody>
          <a:bodyPr>
            <a:normAutofit/>
          </a:bodyPr>
          <a:lstStyle/>
          <a:p>
            <a:r>
              <a:rPr lang="en-US" sz="3200" dirty="0" smtClean="0"/>
              <a:t>Single Gulf wide RE model</a:t>
            </a:r>
          </a:p>
          <a:p>
            <a:pPr lvl="1"/>
            <a:r>
              <a:rPr lang="en-US" sz="2800" dirty="0" smtClean="0"/>
              <a:t>Other Skates</a:t>
            </a:r>
            <a:endParaRPr lang="en-US" sz="3200" dirty="0" smtClean="0"/>
          </a:p>
          <a:p>
            <a:pPr marL="0" indent="0">
              <a:buNone/>
            </a:pPr>
            <a:endParaRPr lang="en-US" sz="3200" dirty="0"/>
          </a:p>
          <a:p>
            <a:r>
              <a:rPr lang="en-US" sz="3200" dirty="0" smtClean="0"/>
              <a:t>Two Models</a:t>
            </a:r>
          </a:p>
          <a:p>
            <a:pPr lvl="1"/>
            <a:r>
              <a:rPr lang="en-US" sz="3200" dirty="0" smtClean="0"/>
              <a:t>Gulf wide RE model</a:t>
            </a:r>
          </a:p>
          <a:p>
            <a:pPr lvl="1"/>
            <a:r>
              <a:rPr lang="en-US" sz="3200" dirty="0" smtClean="0"/>
              <a:t> Multivariate version of the </a:t>
            </a:r>
          </a:p>
          <a:p>
            <a:pPr marL="457200" lvl="1" indent="0">
              <a:buNone/>
            </a:pPr>
            <a:r>
              <a:rPr lang="en-US" sz="3200" dirty="0"/>
              <a:t> </a:t>
            </a:r>
            <a:r>
              <a:rPr lang="en-US" sz="3200" dirty="0" smtClean="0"/>
              <a:t>   RE model (REM)</a:t>
            </a:r>
          </a:p>
          <a:p>
            <a:endParaRPr lang="en-US" sz="3200" dirty="0"/>
          </a:p>
          <a:p>
            <a:endParaRPr lang="en-US" sz="3200" dirty="0"/>
          </a:p>
        </p:txBody>
      </p:sp>
      <p:grpSp>
        <p:nvGrpSpPr>
          <p:cNvPr id="12" name="Group 11"/>
          <p:cNvGrpSpPr/>
          <p:nvPr/>
        </p:nvGrpSpPr>
        <p:grpSpPr>
          <a:xfrm>
            <a:off x="365418" y="274070"/>
            <a:ext cx="11298276" cy="104180"/>
            <a:chOff x="450786" y="591521"/>
            <a:chExt cx="11298276" cy="104180"/>
          </a:xfrm>
        </p:grpSpPr>
        <p:sp>
          <p:nvSpPr>
            <p:cNvPr id="13" name="Rectangle 12"/>
            <p:cNvSpPr/>
            <p:nvPr/>
          </p:nvSpPr>
          <p:spPr>
            <a:xfrm>
              <a:off x="450786" y="595117"/>
              <a:ext cx="3703320" cy="10058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35076" y="591521"/>
              <a:ext cx="3703320" cy="10058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p:cNvSpPr/>
            <p:nvPr/>
          </p:nvSpPr>
          <p:spPr>
            <a:xfrm>
              <a:off x="8045742" y="591574"/>
              <a:ext cx="3703320" cy="1005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A6E9310F-03E9-4167-9B9E-E182845AC894}" type="slidenum">
              <a:rPr lang="en-US" smtClean="0"/>
              <a:t>10</a:t>
            </a:fld>
            <a:endParaRPr lang="en-US"/>
          </a:p>
        </p:txBody>
      </p:sp>
      <p:grpSp>
        <p:nvGrpSpPr>
          <p:cNvPr id="24" name="Group 23"/>
          <p:cNvGrpSpPr/>
          <p:nvPr/>
        </p:nvGrpSpPr>
        <p:grpSpPr>
          <a:xfrm>
            <a:off x="5827335" y="1748921"/>
            <a:ext cx="2783265" cy="2205406"/>
            <a:chOff x="631667" y="3660064"/>
            <a:chExt cx="2989798" cy="2395447"/>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667" y="4261632"/>
              <a:ext cx="2989798" cy="1793879"/>
            </a:xfrm>
            <a:prstGeom prst="rect">
              <a:avLst/>
            </a:prstGeom>
          </p:spPr>
        </p:pic>
        <p:sp>
          <p:nvSpPr>
            <p:cNvPr id="26" name="TextBox 25"/>
            <p:cNvSpPr txBox="1"/>
            <p:nvPr/>
          </p:nvSpPr>
          <p:spPr>
            <a:xfrm>
              <a:off x="1243484" y="3660064"/>
              <a:ext cx="1626576" cy="461665"/>
            </a:xfrm>
            <a:prstGeom prst="rect">
              <a:avLst/>
            </a:prstGeom>
            <a:noFill/>
          </p:spPr>
          <p:txBody>
            <a:bodyPr wrap="square" rtlCol="0">
              <a:spAutoFit/>
            </a:bodyPr>
            <a:lstStyle/>
            <a:p>
              <a:pPr algn="ctr"/>
              <a:r>
                <a:rPr lang="en-US" sz="2400" b="1" dirty="0" smtClean="0"/>
                <a:t>Big Skate</a:t>
              </a:r>
              <a:endParaRPr lang="en-US" sz="2400" b="1" dirty="0"/>
            </a:p>
          </p:txBody>
        </p:sp>
      </p:grpSp>
      <p:grpSp>
        <p:nvGrpSpPr>
          <p:cNvPr id="27" name="Group 26"/>
          <p:cNvGrpSpPr/>
          <p:nvPr/>
        </p:nvGrpSpPr>
        <p:grpSpPr>
          <a:xfrm>
            <a:off x="9048713" y="1700943"/>
            <a:ext cx="2566472" cy="2253384"/>
            <a:chOff x="4619144" y="1748482"/>
            <a:chExt cx="2798461" cy="2678862"/>
          </a:xfrm>
        </p:grpSpPr>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2646" y="2346125"/>
              <a:ext cx="2774959" cy="2081219"/>
            </a:xfrm>
            <a:prstGeom prst="rect">
              <a:avLst/>
            </a:prstGeom>
          </p:spPr>
        </p:pic>
        <p:sp>
          <p:nvSpPr>
            <p:cNvPr id="29" name="TextBox 28"/>
            <p:cNvSpPr txBox="1"/>
            <p:nvPr/>
          </p:nvSpPr>
          <p:spPr>
            <a:xfrm>
              <a:off x="4619144" y="1748482"/>
              <a:ext cx="2764447" cy="461665"/>
            </a:xfrm>
            <a:prstGeom prst="rect">
              <a:avLst/>
            </a:prstGeom>
            <a:noFill/>
          </p:spPr>
          <p:txBody>
            <a:bodyPr wrap="square" rtlCol="0">
              <a:spAutoFit/>
            </a:bodyPr>
            <a:lstStyle/>
            <a:p>
              <a:pPr algn="ctr"/>
              <a:r>
                <a:rPr lang="en-US" sz="2400" b="1" dirty="0" smtClean="0"/>
                <a:t>Longnose Skate</a:t>
              </a:r>
              <a:endParaRPr lang="en-US" sz="2400" b="1" dirty="0"/>
            </a:p>
          </p:txBody>
        </p:sp>
      </p:grpSp>
    </p:spTree>
    <p:extLst>
      <p:ext uri="{BB962C8B-B14F-4D97-AF65-F5344CB8AC3E}">
        <p14:creationId xmlns:p14="http://schemas.microsoft.com/office/powerpoint/2010/main" val="2354963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67496" y="1700784"/>
            <a:ext cx="11667744" cy="5157216"/>
          </a:xfrm>
          <a:prstGeom prst="rect">
            <a:avLst/>
          </a:prstGeom>
        </p:spPr>
      </p:pic>
      <p:sp>
        <p:nvSpPr>
          <p:cNvPr id="16" name="Rectangle 15"/>
          <p:cNvSpPr/>
          <p:nvPr/>
        </p:nvSpPr>
        <p:spPr>
          <a:xfrm>
            <a:off x="365418" y="411069"/>
            <a:ext cx="11329416" cy="125272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93;p25"/>
          <p:cNvSpPr/>
          <p:nvPr/>
        </p:nvSpPr>
        <p:spPr>
          <a:xfrm>
            <a:off x="369534" y="407473"/>
            <a:ext cx="11325300" cy="1249200"/>
          </a:xfrm>
          <a:prstGeom prst="rect">
            <a:avLst/>
          </a:prstGeom>
          <a:blipFill rotWithShape="1">
            <a:blip r:embed="rId3">
              <a:alphaModFix amt="40000"/>
            </a:blip>
            <a:stretch>
              <a:fillRect t="-203283" b="-376526"/>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 name="Title 1"/>
          <p:cNvSpPr>
            <a:spLocks noGrp="1"/>
          </p:cNvSpPr>
          <p:nvPr>
            <p:ph type="title"/>
          </p:nvPr>
        </p:nvSpPr>
        <p:spPr>
          <a:xfrm>
            <a:off x="487536" y="495754"/>
            <a:ext cx="11027664" cy="987552"/>
          </a:xfrm>
        </p:spPr>
        <p:txBody>
          <a:bodyPr>
            <a:normAutofit fontScale="90000"/>
          </a:bodyPr>
          <a:lstStyle/>
          <a:p>
            <a:pPr>
              <a:lnSpc>
                <a:spcPct val="200000"/>
              </a:lnSpc>
            </a:pPr>
            <a:r>
              <a:rPr lang="en-US" b="1" dirty="0" smtClean="0">
                <a:solidFill>
                  <a:schemeClr val="bg1"/>
                </a:solidFill>
              </a:rPr>
              <a:t>Gulf-wide RE model</a:t>
            </a:r>
            <a:endParaRPr lang="en-US" b="1" dirty="0">
              <a:solidFill>
                <a:schemeClr val="bg1"/>
              </a:solidFill>
            </a:endParaRPr>
          </a:p>
        </p:txBody>
      </p:sp>
      <p:grpSp>
        <p:nvGrpSpPr>
          <p:cNvPr id="12" name="Group 11"/>
          <p:cNvGrpSpPr/>
          <p:nvPr/>
        </p:nvGrpSpPr>
        <p:grpSpPr>
          <a:xfrm>
            <a:off x="365418" y="274070"/>
            <a:ext cx="11298276" cy="104180"/>
            <a:chOff x="450786" y="591521"/>
            <a:chExt cx="11298276" cy="104180"/>
          </a:xfrm>
        </p:grpSpPr>
        <p:sp>
          <p:nvSpPr>
            <p:cNvPr id="13" name="Rectangle 12"/>
            <p:cNvSpPr/>
            <p:nvPr/>
          </p:nvSpPr>
          <p:spPr>
            <a:xfrm>
              <a:off x="450786" y="595117"/>
              <a:ext cx="3703320" cy="10058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35076" y="591521"/>
              <a:ext cx="3703320" cy="10058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p:cNvSpPr/>
            <p:nvPr/>
          </p:nvSpPr>
          <p:spPr>
            <a:xfrm>
              <a:off x="8045742" y="591574"/>
              <a:ext cx="3703320" cy="1005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A6E9310F-03E9-4167-9B9E-E182845AC894}" type="slidenum">
              <a:rPr lang="en-US" smtClean="0"/>
              <a:t>11</a:t>
            </a:fld>
            <a:endParaRPr lang="en-US"/>
          </a:p>
        </p:txBody>
      </p:sp>
    </p:spTree>
    <p:extLst>
      <p:ext uri="{BB962C8B-B14F-4D97-AF65-F5344CB8AC3E}">
        <p14:creationId xmlns:p14="http://schemas.microsoft.com/office/powerpoint/2010/main" val="3961980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65418" y="411069"/>
            <a:ext cx="11329416" cy="125272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93;p25"/>
          <p:cNvSpPr/>
          <p:nvPr/>
        </p:nvSpPr>
        <p:spPr>
          <a:xfrm>
            <a:off x="369534" y="407473"/>
            <a:ext cx="11325300" cy="1249200"/>
          </a:xfrm>
          <a:prstGeom prst="rect">
            <a:avLst/>
          </a:prstGeom>
          <a:blipFill rotWithShape="1">
            <a:blip r:embed="rId2">
              <a:alphaModFix amt="40000"/>
            </a:blip>
            <a:stretch>
              <a:fillRect t="-203283" b="-376526"/>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 name="Title 1"/>
          <p:cNvSpPr>
            <a:spLocks noGrp="1"/>
          </p:cNvSpPr>
          <p:nvPr>
            <p:ph type="title"/>
          </p:nvPr>
        </p:nvSpPr>
        <p:spPr>
          <a:xfrm>
            <a:off x="487536" y="495754"/>
            <a:ext cx="11027664" cy="987552"/>
          </a:xfrm>
        </p:spPr>
        <p:txBody>
          <a:bodyPr>
            <a:normAutofit fontScale="90000"/>
          </a:bodyPr>
          <a:lstStyle/>
          <a:p>
            <a:pPr>
              <a:lnSpc>
                <a:spcPct val="200000"/>
              </a:lnSpc>
            </a:pPr>
            <a:r>
              <a:rPr lang="en-US" b="1" dirty="0" smtClean="0">
                <a:solidFill>
                  <a:schemeClr val="bg1"/>
                </a:solidFill>
              </a:rPr>
              <a:t>Gulf-wide RE model</a:t>
            </a:r>
            <a:endParaRPr lang="en-US" b="1" dirty="0">
              <a:solidFill>
                <a:schemeClr val="bg1"/>
              </a:solidFill>
            </a:endParaRPr>
          </a:p>
        </p:txBody>
      </p:sp>
      <p:grpSp>
        <p:nvGrpSpPr>
          <p:cNvPr id="12" name="Group 11"/>
          <p:cNvGrpSpPr/>
          <p:nvPr/>
        </p:nvGrpSpPr>
        <p:grpSpPr>
          <a:xfrm>
            <a:off x="365418" y="274070"/>
            <a:ext cx="11298276" cy="104180"/>
            <a:chOff x="450786" y="591521"/>
            <a:chExt cx="11298276" cy="104180"/>
          </a:xfrm>
        </p:grpSpPr>
        <p:sp>
          <p:nvSpPr>
            <p:cNvPr id="13" name="Rectangle 12"/>
            <p:cNvSpPr/>
            <p:nvPr/>
          </p:nvSpPr>
          <p:spPr>
            <a:xfrm>
              <a:off x="450786" y="595117"/>
              <a:ext cx="3703320" cy="10058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35076" y="591521"/>
              <a:ext cx="3703320" cy="10058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p:cNvSpPr/>
            <p:nvPr/>
          </p:nvSpPr>
          <p:spPr>
            <a:xfrm>
              <a:off x="8045742" y="591574"/>
              <a:ext cx="3703320" cy="1005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A6E9310F-03E9-4167-9B9E-E182845AC894}" type="slidenum">
              <a:rPr lang="en-US" smtClean="0"/>
              <a:t>12</a:t>
            </a:fld>
            <a:endParaRPr lang="en-US"/>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3255" y="1696616"/>
            <a:ext cx="11663693" cy="5154260"/>
          </a:xfrm>
        </p:spPr>
      </p:pic>
    </p:spTree>
    <p:extLst>
      <p:ext uri="{BB962C8B-B14F-4D97-AF65-F5344CB8AC3E}">
        <p14:creationId xmlns:p14="http://schemas.microsoft.com/office/powerpoint/2010/main" val="2757958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3570772" y="1700784"/>
            <a:ext cx="8266176" cy="5157216"/>
          </a:xfrm>
          <a:prstGeom prst="rect">
            <a:avLst/>
          </a:prstGeom>
        </p:spPr>
      </p:pic>
      <p:sp>
        <p:nvSpPr>
          <p:cNvPr id="16" name="Rectangle 15"/>
          <p:cNvSpPr/>
          <p:nvPr/>
        </p:nvSpPr>
        <p:spPr>
          <a:xfrm>
            <a:off x="365418" y="411069"/>
            <a:ext cx="11329416" cy="125272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93;p25"/>
          <p:cNvSpPr/>
          <p:nvPr/>
        </p:nvSpPr>
        <p:spPr>
          <a:xfrm>
            <a:off x="369534" y="407473"/>
            <a:ext cx="11325300" cy="1249200"/>
          </a:xfrm>
          <a:prstGeom prst="rect">
            <a:avLst/>
          </a:prstGeom>
          <a:blipFill rotWithShape="1">
            <a:blip r:embed="rId4">
              <a:alphaModFix amt="40000"/>
            </a:blip>
            <a:stretch>
              <a:fillRect t="-203283" b="-376526"/>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 name="Title 1"/>
          <p:cNvSpPr>
            <a:spLocks noGrp="1"/>
          </p:cNvSpPr>
          <p:nvPr>
            <p:ph type="title"/>
          </p:nvPr>
        </p:nvSpPr>
        <p:spPr>
          <a:xfrm>
            <a:off x="487536" y="495754"/>
            <a:ext cx="11027664" cy="987552"/>
          </a:xfrm>
        </p:spPr>
        <p:txBody>
          <a:bodyPr>
            <a:normAutofit fontScale="90000"/>
          </a:bodyPr>
          <a:lstStyle/>
          <a:p>
            <a:pPr>
              <a:lnSpc>
                <a:spcPct val="200000"/>
              </a:lnSpc>
            </a:pPr>
            <a:r>
              <a:rPr lang="en-US" b="1" dirty="0" smtClean="0">
                <a:solidFill>
                  <a:schemeClr val="bg1"/>
                </a:solidFill>
              </a:rPr>
              <a:t>Gulf-wide RE model</a:t>
            </a:r>
            <a:endParaRPr lang="en-US" b="1" dirty="0">
              <a:solidFill>
                <a:schemeClr val="bg1"/>
              </a:solidFill>
            </a:endParaRPr>
          </a:p>
        </p:txBody>
      </p:sp>
      <p:grpSp>
        <p:nvGrpSpPr>
          <p:cNvPr id="12" name="Group 11"/>
          <p:cNvGrpSpPr/>
          <p:nvPr/>
        </p:nvGrpSpPr>
        <p:grpSpPr>
          <a:xfrm>
            <a:off x="365418" y="274070"/>
            <a:ext cx="11298276" cy="104180"/>
            <a:chOff x="450786" y="591521"/>
            <a:chExt cx="11298276" cy="104180"/>
          </a:xfrm>
        </p:grpSpPr>
        <p:sp>
          <p:nvSpPr>
            <p:cNvPr id="13" name="Rectangle 12"/>
            <p:cNvSpPr/>
            <p:nvPr/>
          </p:nvSpPr>
          <p:spPr>
            <a:xfrm>
              <a:off x="450786" y="595117"/>
              <a:ext cx="3703320" cy="10058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35076" y="591521"/>
              <a:ext cx="3703320" cy="10058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p:cNvSpPr/>
            <p:nvPr/>
          </p:nvSpPr>
          <p:spPr>
            <a:xfrm>
              <a:off x="8045742" y="591574"/>
              <a:ext cx="3703320" cy="1005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A6E9310F-03E9-4167-9B9E-E182845AC894}" type="slidenum">
              <a:rPr lang="en-US" smtClean="0"/>
              <a:t>13</a:t>
            </a:fld>
            <a:endParaRPr lang="en-US"/>
          </a:p>
        </p:txBody>
      </p:sp>
      <p:sp>
        <p:nvSpPr>
          <p:cNvPr id="3" name="Rectangle 2"/>
          <p:cNvSpPr/>
          <p:nvPr/>
        </p:nvSpPr>
        <p:spPr>
          <a:xfrm>
            <a:off x="10820503" y="5259258"/>
            <a:ext cx="300578" cy="7166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13887" y="3581248"/>
            <a:ext cx="3157086" cy="1384995"/>
          </a:xfrm>
          <a:prstGeom prst="rect">
            <a:avLst/>
          </a:prstGeom>
          <a:noFill/>
        </p:spPr>
        <p:txBody>
          <a:bodyPr wrap="square" rtlCol="0">
            <a:spAutoFit/>
          </a:bodyPr>
          <a:lstStyle/>
          <a:p>
            <a:r>
              <a:rPr lang="en-US" sz="2800" dirty="0" smtClean="0"/>
              <a:t>2023 is the Lowest Estimated Biomass (8,869 t) since 1996</a:t>
            </a:r>
            <a:endParaRPr lang="en-US" sz="2800" dirty="0"/>
          </a:p>
        </p:txBody>
      </p:sp>
    </p:spTree>
    <p:extLst>
      <p:ext uri="{BB962C8B-B14F-4D97-AF65-F5344CB8AC3E}">
        <p14:creationId xmlns:p14="http://schemas.microsoft.com/office/powerpoint/2010/main" val="1343212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67496" y="1700784"/>
            <a:ext cx="11667744" cy="5157216"/>
          </a:xfrm>
          <a:prstGeom prst="rect">
            <a:avLst/>
          </a:prstGeom>
        </p:spPr>
      </p:pic>
      <p:sp>
        <p:nvSpPr>
          <p:cNvPr id="16" name="Rectangle 15"/>
          <p:cNvSpPr/>
          <p:nvPr/>
        </p:nvSpPr>
        <p:spPr>
          <a:xfrm>
            <a:off x="365418" y="411069"/>
            <a:ext cx="11329416" cy="125272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93;p25"/>
          <p:cNvSpPr/>
          <p:nvPr/>
        </p:nvSpPr>
        <p:spPr>
          <a:xfrm>
            <a:off x="369534" y="407473"/>
            <a:ext cx="11325300" cy="1249200"/>
          </a:xfrm>
          <a:prstGeom prst="rect">
            <a:avLst/>
          </a:prstGeom>
          <a:blipFill rotWithShape="1">
            <a:blip r:embed="rId3">
              <a:alphaModFix amt="40000"/>
            </a:blip>
            <a:stretch>
              <a:fillRect t="-203283" b="-376526"/>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 name="Title 1"/>
          <p:cNvSpPr>
            <a:spLocks noGrp="1"/>
          </p:cNvSpPr>
          <p:nvPr>
            <p:ph type="title"/>
          </p:nvPr>
        </p:nvSpPr>
        <p:spPr>
          <a:xfrm>
            <a:off x="487536" y="495754"/>
            <a:ext cx="11027664" cy="987552"/>
          </a:xfrm>
        </p:spPr>
        <p:txBody>
          <a:bodyPr>
            <a:normAutofit fontScale="90000"/>
          </a:bodyPr>
          <a:lstStyle/>
          <a:p>
            <a:pPr>
              <a:lnSpc>
                <a:spcPct val="200000"/>
              </a:lnSpc>
            </a:pPr>
            <a:r>
              <a:rPr lang="en-US" b="1" dirty="0">
                <a:solidFill>
                  <a:schemeClr val="bg1"/>
                </a:solidFill>
              </a:rPr>
              <a:t>Big Skate Area REM</a:t>
            </a:r>
          </a:p>
        </p:txBody>
      </p:sp>
      <p:grpSp>
        <p:nvGrpSpPr>
          <p:cNvPr id="12" name="Group 11"/>
          <p:cNvGrpSpPr/>
          <p:nvPr/>
        </p:nvGrpSpPr>
        <p:grpSpPr>
          <a:xfrm>
            <a:off x="365418" y="274070"/>
            <a:ext cx="11298276" cy="104180"/>
            <a:chOff x="450786" y="591521"/>
            <a:chExt cx="11298276" cy="104180"/>
          </a:xfrm>
        </p:grpSpPr>
        <p:sp>
          <p:nvSpPr>
            <p:cNvPr id="13" name="Rectangle 12"/>
            <p:cNvSpPr/>
            <p:nvPr/>
          </p:nvSpPr>
          <p:spPr>
            <a:xfrm>
              <a:off x="450786" y="595117"/>
              <a:ext cx="3703320" cy="10058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35076" y="591521"/>
              <a:ext cx="3703320" cy="10058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p:cNvSpPr/>
            <p:nvPr/>
          </p:nvSpPr>
          <p:spPr>
            <a:xfrm>
              <a:off x="8045742" y="591574"/>
              <a:ext cx="3703320" cy="1005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A6E9310F-03E9-4167-9B9E-E182845AC894}" type="slidenum">
              <a:rPr lang="en-US" smtClean="0"/>
              <a:t>14</a:t>
            </a:fld>
            <a:endParaRPr lang="en-US"/>
          </a:p>
        </p:txBody>
      </p:sp>
    </p:spTree>
    <p:extLst>
      <p:ext uri="{BB962C8B-B14F-4D97-AF65-F5344CB8AC3E}">
        <p14:creationId xmlns:p14="http://schemas.microsoft.com/office/powerpoint/2010/main" val="2722693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67496" y="1707908"/>
            <a:ext cx="11667744" cy="5157216"/>
          </a:xfrm>
          <a:prstGeom prst="rect">
            <a:avLst/>
          </a:prstGeom>
        </p:spPr>
      </p:pic>
      <p:sp>
        <p:nvSpPr>
          <p:cNvPr id="16" name="Rectangle 15"/>
          <p:cNvSpPr/>
          <p:nvPr/>
        </p:nvSpPr>
        <p:spPr>
          <a:xfrm>
            <a:off x="365418" y="411069"/>
            <a:ext cx="11329416" cy="125272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93;p25"/>
          <p:cNvSpPr/>
          <p:nvPr/>
        </p:nvSpPr>
        <p:spPr>
          <a:xfrm>
            <a:off x="369534" y="407473"/>
            <a:ext cx="11325300" cy="1249200"/>
          </a:xfrm>
          <a:prstGeom prst="rect">
            <a:avLst/>
          </a:prstGeom>
          <a:blipFill rotWithShape="1">
            <a:blip r:embed="rId3">
              <a:alphaModFix amt="40000"/>
            </a:blip>
            <a:stretch>
              <a:fillRect t="-203283" b="-376526"/>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 name="Title 1"/>
          <p:cNvSpPr>
            <a:spLocks noGrp="1"/>
          </p:cNvSpPr>
          <p:nvPr>
            <p:ph type="title"/>
          </p:nvPr>
        </p:nvSpPr>
        <p:spPr>
          <a:xfrm>
            <a:off x="487536" y="495754"/>
            <a:ext cx="11027664" cy="987552"/>
          </a:xfrm>
        </p:spPr>
        <p:txBody>
          <a:bodyPr>
            <a:normAutofit fontScale="90000"/>
          </a:bodyPr>
          <a:lstStyle/>
          <a:p>
            <a:pPr>
              <a:lnSpc>
                <a:spcPct val="200000"/>
              </a:lnSpc>
            </a:pPr>
            <a:r>
              <a:rPr lang="en-US" b="1" dirty="0">
                <a:solidFill>
                  <a:schemeClr val="bg1"/>
                </a:solidFill>
              </a:rPr>
              <a:t>Big Skate Area REM</a:t>
            </a:r>
          </a:p>
        </p:txBody>
      </p:sp>
      <p:grpSp>
        <p:nvGrpSpPr>
          <p:cNvPr id="12" name="Group 11"/>
          <p:cNvGrpSpPr/>
          <p:nvPr/>
        </p:nvGrpSpPr>
        <p:grpSpPr>
          <a:xfrm>
            <a:off x="365418" y="274070"/>
            <a:ext cx="11298276" cy="104180"/>
            <a:chOff x="450786" y="591521"/>
            <a:chExt cx="11298276" cy="104180"/>
          </a:xfrm>
        </p:grpSpPr>
        <p:sp>
          <p:nvSpPr>
            <p:cNvPr id="13" name="Rectangle 12"/>
            <p:cNvSpPr/>
            <p:nvPr/>
          </p:nvSpPr>
          <p:spPr>
            <a:xfrm>
              <a:off x="450786" y="595117"/>
              <a:ext cx="3703320" cy="10058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35076" y="591521"/>
              <a:ext cx="3703320" cy="10058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p:cNvSpPr/>
            <p:nvPr/>
          </p:nvSpPr>
          <p:spPr>
            <a:xfrm>
              <a:off x="8045742" y="591574"/>
              <a:ext cx="3703320" cy="1005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A6E9310F-03E9-4167-9B9E-E182845AC894}" type="slidenum">
              <a:rPr lang="en-US" smtClean="0"/>
              <a:t>15</a:t>
            </a:fld>
            <a:endParaRPr lang="en-US"/>
          </a:p>
        </p:txBody>
      </p:sp>
    </p:spTree>
    <p:extLst>
      <p:ext uri="{BB962C8B-B14F-4D97-AF65-F5344CB8AC3E}">
        <p14:creationId xmlns:p14="http://schemas.microsoft.com/office/powerpoint/2010/main" val="3677882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3570772" y="1685896"/>
            <a:ext cx="8266176" cy="5157216"/>
          </a:xfrm>
          <a:prstGeom prst="rect">
            <a:avLst/>
          </a:prstGeom>
        </p:spPr>
      </p:pic>
      <p:sp>
        <p:nvSpPr>
          <p:cNvPr id="16" name="Rectangle 15"/>
          <p:cNvSpPr/>
          <p:nvPr/>
        </p:nvSpPr>
        <p:spPr>
          <a:xfrm>
            <a:off x="365418" y="411069"/>
            <a:ext cx="11329416" cy="125272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93;p25"/>
          <p:cNvSpPr/>
          <p:nvPr/>
        </p:nvSpPr>
        <p:spPr>
          <a:xfrm>
            <a:off x="369534" y="407473"/>
            <a:ext cx="11325300" cy="1249200"/>
          </a:xfrm>
          <a:prstGeom prst="rect">
            <a:avLst/>
          </a:prstGeom>
          <a:blipFill rotWithShape="1">
            <a:blip r:embed="rId4">
              <a:alphaModFix amt="40000"/>
            </a:blip>
            <a:stretch>
              <a:fillRect t="-203283" b="-376526"/>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 name="Title 1"/>
          <p:cNvSpPr>
            <a:spLocks noGrp="1"/>
          </p:cNvSpPr>
          <p:nvPr>
            <p:ph type="title"/>
          </p:nvPr>
        </p:nvSpPr>
        <p:spPr>
          <a:xfrm>
            <a:off x="487536" y="495754"/>
            <a:ext cx="11027664" cy="987552"/>
          </a:xfrm>
        </p:spPr>
        <p:txBody>
          <a:bodyPr>
            <a:normAutofit fontScale="90000"/>
          </a:bodyPr>
          <a:lstStyle/>
          <a:p>
            <a:pPr>
              <a:lnSpc>
                <a:spcPct val="200000"/>
              </a:lnSpc>
            </a:pPr>
            <a:r>
              <a:rPr lang="en-US" b="1" dirty="0" smtClean="0">
                <a:solidFill>
                  <a:schemeClr val="bg1"/>
                </a:solidFill>
              </a:rPr>
              <a:t>Big Skate Area REM</a:t>
            </a:r>
            <a:endParaRPr lang="en-US" b="1" dirty="0">
              <a:solidFill>
                <a:schemeClr val="bg1"/>
              </a:solidFill>
            </a:endParaRPr>
          </a:p>
        </p:txBody>
      </p:sp>
      <p:grpSp>
        <p:nvGrpSpPr>
          <p:cNvPr id="12" name="Group 11"/>
          <p:cNvGrpSpPr/>
          <p:nvPr/>
        </p:nvGrpSpPr>
        <p:grpSpPr>
          <a:xfrm>
            <a:off x="365418" y="274070"/>
            <a:ext cx="11298276" cy="104180"/>
            <a:chOff x="450786" y="591521"/>
            <a:chExt cx="11298276" cy="104180"/>
          </a:xfrm>
        </p:grpSpPr>
        <p:sp>
          <p:nvSpPr>
            <p:cNvPr id="13" name="Rectangle 12"/>
            <p:cNvSpPr/>
            <p:nvPr/>
          </p:nvSpPr>
          <p:spPr>
            <a:xfrm>
              <a:off x="450786" y="595117"/>
              <a:ext cx="3703320" cy="10058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35076" y="591521"/>
              <a:ext cx="3703320" cy="10058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p:cNvSpPr/>
            <p:nvPr/>
          </p:nvSpPr>
          <p:spPr>
            <a:xfrm>
              <a:off x="8045742" y="591574"/>
              <a:ext cx="3703320" cy="1005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A6E9310F-03E9-4167-9B9E-E182845AC894}" type="slidenum">
              <a:rPr lang="en-US" smtClean="0"/>
              <a:t>16</a:t>
            </a:fld>
            <a:endParaRPr lang="en-US"/>
          </a:p>
        </p:txBody>
      </p:sp>
      <p:sp>
        <p:nvSpPr>
          <p:cNvPr id="3" name="Rectangle 2"/>
          <p:cNvSpPr/>
          <p:nvPr/>
        </p:nvSpPr>
        <p:spPr>
          <a:xfrm>
            <a:off x="10854976" y="5659395"/>
            <a:ext cx="315532" cy="5753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13887" y="3581248"/>
            <a:ext cx="3157086" cy="1384995"/>
          </a:xfrm>
          <a:prstGeom prst="rect">
            <a:avLst/>
          </a:prstGeom>
          <a:noFill/>
        </p:spPr>
        <p:txBody>
          <a:bodyPr wrap="square" rtlCol="0">
            <a:spAutoFit/>
          </a:bodyPr>
          <a:lstStyle/>
          <a:p>
            <a:r>
              <a:rPr lang="en-US" sz="2800" dirty="0" smtClean="0"/>
              <a:t>2023 is the Lowest Estimated Biomass (4,545 t)</a:t>
            </a:r>
            <a:endParaRPr lang="en-US" sz="2800" dirty="0"/>
          </a:p>
        </p:txBody>
      </p:sp>
    </p:spTree>
    <p:extLst>
      <p:ext uri="{BB962C8B-B14F-4D97-AF65-F5344CB8AC3E}">
        <p14:creationId xmlns:p14="http://schemas.microsoft.com/office/powerpoint/2010/main" val="371145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67496" y="1685896"/>
            <a:ext cx="11667744" cy="5157216"/>
          </a:xfrm>
          <a:prstGeom prst="rect">
            <a:avLst/>
          </a:prstGeom>
        </p:spPr>
      </p:pic>
      <p:sp>
        <p:nvSpPr>
          <p:cNvPr id="16" name="Rectangle 15"/>
          <p:cNvSpPr/>
          <p:nvPr/>
        </p:nvSpPr>
        <p:spPr>
          <a:xfrm>
            <a:off x="365418" y="411069"/>
            <a:ext cx="11329416" cy="125272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93;p25"/>
          <p:cNvSpPr/>
          <p:nvPr/>
        </p:nvSpPr>
        <p:spPr>
          <a:xfrm>
            <a:off x="369534" y="407473"/>
            <a:ext cx="11325300" cy="1249200"/>
          </a:xfrm>
          <a:prstGeom prst="rect">
            <a:avLst/>
          </a:prstGeom>
          <a:blipFill rotWithShape="1">
            <a:blip r:embed="rId4">
              <a:alphaModFix amt="40000"/>
            </a:blip>
            <a:stretch>
              <a:fillRect t="-203283" b="-376526"/>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 name="Title 1"/>
          <p:cNvSpPr>
            <a:spLocks noGrp="1"/>
          </p:cNvSpPr>
          <p:nvPr>
            <p:ph type="title"/>
          </p:nvPr>
        </p:nvSpPr>
        <p:spPr>
          <a:xfrm>
            <a:off x="487536" y="495754"/>
            <a:ext cx="11027664" cy="987552"/>
          </a:xfrm>
        </p:spPr>
        <p:txBody>
          <a:bodyPr>
            <a:normAutofit fontScale="90000"/>
          </a:bodyPr>
          <a:lstStyle/>
          <a:p>
            <a:pPr>
              <a:lnSpc>
                <a:spcPct val="200000"/>
              </a:lnSpc>
            </a:pPr>
            <a:r>
              <a:rPr lang="en-US" b="1" dirty="0" smtClean="0">
                <a:solidFill>
                  <a:schemeClr val="bg1"/>
                </a:solidFill>
              </a:rPr>
              <a:t>Longnose </a:t>
            </a:r>
            <a:r>
              <a:rPr lang="en-US" b="1" dirty="0">
                <a:solidFill>
                  <a:schemeClr val="bg1"/>
                </a:solidFill>
              </a:rPr>
              <a:t>Skate Area REM</a:t>
            </a:r>
          </a:p>
        </p:txBody>
      </p:sp>
      <p:grpSp>
        <p:nvGrpSpPr>
          <p:cNvPr id="12" name="Group 11"/>
          <p:cNvGrpSpPr/>
          <p:nvPr/>
        </p:nvGrpSpPr>
        <p:grpSpPr>
          <a:xfrm>
            <a:off x="365418" y="274070"/>
            <a:ext cx="11298276" cy="104180"/>
            <a:chOff x="450786" y="591521"/>
            <a:chExt cx="11298276" cy="104180"/>
          </a:xfrm>
        </p:grpSpPr>
        <p:sp>
          <p:nvSpPr>
            <p:cNvPr id="13" name="Rectangle 12"/>
            <p:cNvSpPr/>
            <p:nvPr/>
          </p:nvSpPr>
          <p:spPr>
            <a:xfrm>
              <a:off x="450786" y="595117"/>
              <a:ext cx="3703320" cy="10058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35076" y="591521"/>
              <a:ext cx="3703320" cy="10058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p:cNvSpPr/>
            <p:nvPr/>
          </p:nvSpPr>
          <p:spPr>
            <a:xfrm>
              <a:off x="8045742" y="591574"/>
              <a:ext cx="3703320" cy="1005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A6E9310F-03E9-4167-9B9E-E182845AC894}" type="slidenum">
              <a:rPr lang="en-US" smtClean="0"/>
              <a:t>17</a:t>
            </a:fld>
            <a:endParaRPr lang="en-US"/>
          </a:p>
        </p:txBody>
      </p:sp>
    </p:spTree>
    <p:extLst>
      <p:ext uri="{BB962C8B-B14F-4D97-AF65-F5344CB8AC3E}">
        <p14:creationId xmlns:p14="http://schemas.microsoft.com/office/powerpoint/2010/main" val="411215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67496" y="1685896"/>
            <a:ext cx="11667744" cy="5157216"/>
          </a:xfrm>
          <a:prstGeom prst="rect">
            <a:avLst/>
          </a:prstGeom>
        </p:spPr>
      </p:pic>
      <p:sp>
        <p:nvSpPr>
          <p:cNvPr id="16" name="Rectangle 15"/>
          <p:cNvSpPr/>
          <p:nvPr/>
        </p:nvSpPr>
        <p:spPr>
          <a:xfrm>
            <a:off x="365418" y="411069"/>
            <a:ext cx="11329416" cy="125272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93;p25"/>
          <p:cNvSpPr/>
          <p:nvPr/>
        </p:nvSpPr>
        <p:spPr>
          <a:xfrm>
            <a:off x="369534" y="407473"/>
            <a:ext cx="11325300" cy="1249200"/>
          </a:xfrm>
          <a:prstGeom prst="rect">
            <a:avLst/>
          </a:prstGeom>
          <a:blipFill rotWithShape="1">
            <a:blip r:embed="rId4">
              <a:alphaModFix amt="40000"/>
            </a:blip>
            <a:stretch>
              <a:fillRect t="-203283" b="-376526"/>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 name="Title 1"/>
          <p:cNvSpPr>
            <a:spLocks noGrp="1"/>
          </p:cNvSpPr>
          <p:nvPr>
            <p:ph type="title"/>
          </p:nvPr>
        </p:nvSpPr>
        <p:spPr>
          <a:xfrm>
            <a:off x="487536" y="495754"/>
            <a:ext cx="11027664" cy="987552"/>
          </a:xfrm>
        </p:spPr>
        <p:txBody>
          <a:bodyPr>
            <a:normAutofit fontScale="90000"/>
          </a:bodyPr>
          <a:lstStyle/>
          <a:p>
            <a:pPr>
              <a:lnSpc>
                <a:spcPct val="200000"/>
              </a:lnSpc>
            </a:pPr>
            <a:r>
              <a:rPr lang="en-US" b="1" dirty="0" smtClean="0">
                <a:solidFill>
                  <a:schemeClr val="bg1"/>
                </a:solidFill>
              </a:rPr>
              <a:t>Longnose </a:t>
            </a:r>
            <a:r>
              <a:rPr lang="en-US" b="1" dirty="0">
                <a:solidFill>
                  <a:schemeClr val="bg1"/>
                </a:solidFill>
              </a:rPr>
              <a:t>Skate Area REM</a:t>
            </a:r>
          </a:p>
        </p:txBody>
      </p:sp>
      <p:grpSp>
        <p:nvGrpSpPr>
          <p:cNvPr id="12" name="Group 11"/>
          <p:cNvGrpSpPr/>
          <p:nvPr/>
        </p:nvGrpSpPr>
        <p:grpSpPr>
          <a:xfrm>
            <a:off x="365418" y="274070"/>
            <a:ext cx="11298276" cy="104180"/>
            <a:chOff x="450786" y="591521"/>
            <a:chExt cx="11298276" cy="104180"/>
          </a:xfrm>
        </p:grpSpPr>
        <p:sp>
          <p:nvSpPr>
            <p:cNvPr id="13" name="Rectangle 12"/>
            <p:cNvSpPr/>
            <p:nvPr/>
          </p:nvSpPr>
          <p:spPr>
            <a:xfrm>
              <a:off x="450786" y="595117"/>
              <a:ext cx="3703320" cy="10058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35076" y="591521"/>
              <a:ext cx="3703320" cy="10058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p:cNvSpPr/>
            <p:nvPr/>
          </p:nvSpPr>
          <p:spPr>
            <a:xfrm>
              <a:off x="8045742" y="591574"/>
              <a:ext cx="3703320" cy="1005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A6E9310F-03E9-4167-9B9E-E182845AC894}" type="slidenum">
              <a:rPr lang="en-US" smtClean="0"/>
              <a:t>18</a:t>
            </a:fld>
            <a:endParaRPr lang="en-US"/>
          </a:p>
        </p:txBody>
      </p:sp>
    </p:spTree>
    <p:extLst>
      <p:ext uri="{BB962C8B-B14F-4D97-AF65-F5344CB8AC3E}">
        <p14:creationId xmlns:p14="http://schemas.microsoft.com/office/powerpoint/2010/main" val="2332544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67496" y="1685896"/>
            <a:ext cx="11667744" cy="5157216"/>
          </a:xfrm>
          <a:prstGeom prst="rect">
            <a:avLst/>
          </a:prstGeom>
        </p:spPr>
      </p:pic>
      <p:sp>
        <p:nvSpPr>
          <p:cNvPr id="16" name="Rectangle 15"/>
          <p:cNvSpPr/>
          <p:nvPr/>
        </p:nvSpPr>
        <p:spPr>
          <a:xfrm>
            <a:off x="365418" y="411069"/>
            <a:ext cx="11329416" cy="125272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93;p25"/>
          <p:cNvSpPr/>
          <p:nvPr/>
        </p:nvSpPr>
        <p:spPr>
          <a:xfrm>
            <a:off x="369534" y="407473"/>
            <a:ext cx="11325300" cy="1249200"/>
          </a:xfrm>
          <a:prstGeom prst="rect">
            <a:avLst/>
          </a:prstGeom>
          <a:blipFill rotWithShape="1">
            <a:blip r:embed="rId4">
              <a:alphaModFix amt="40000"/>
            </a:blip>
            <a:stretch>
              <a:fillRect t="-203283" b="-376526"/>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 name="Title 1"/>
          <p:cNvSpPr>
            <a:spLocks noGrp="1"/>
          </p:cNvSpPr>
          <p:nvPr>
            <p:ph type="title"/>
          </p:nvPr>
        </p:nvSpPr>
        <p:spPr>
          <a:xfrm>
            <a:off x="487536" y="495754"/>
            <a:ext cx="11027664" cy="987552"/>
          </a:xfrm>
        </p:spPr>
        <p:txBody>
          <a:bodyPr>
            <a:normAutofit fontScale="90000"/>
          </a:bodyPr>
          <a:lstStyle/>
          <a:p>
            <a:pPr>
              <a:lnSpc>
                <a:spcPct val="200000"/>
              </a:lnSpc>
            </a:pPr>
            <a:r>
              <a:rPr lang="en-US" b="1" dirty="0">
                <a:solidFill>
                  <a:schemeClr val="bg1"/>
                </a:solidFill>
              </a:rPr>
              <a:t>Gulf-wide Exploitation Rate (Catch/Biomass)</a:t>
            </a:r>
          </a:p>
        </p:txBody>
      </p:sp>
      <p:grpSp>
        <p:nvGrpSpPr>
          <p:cNvPr id="12" name="Group 11"/>
          <p:cNvGrpSpPr/>
          <p:nvPr/>
        </p:nvGrpSpPr>
        <p:grpSpPr>
          <a:xfrm>
            <a:off x="365418" y="274070"/>
            <a:ext cx="11298276" cy="104180"/>
            <a:chOff x="450786" y="591521"/>
            <a:chExt cx="11298276" cy="104180"/>
          </a:xfrm>
        </p:grpSpPr>
        <p:sp>
          <p:nvSpPr>
            <p:cNvPr id="13" name="Rectangle 12"/>
            <p:cNvSpPr/>
            <p:nvPr/>
          </p:nvSpPr>
          <p:spPr>
            <a:xfrm>
              <a:off x="450786" y="595117"/>
              <a:ext cx="3703320" cy="10058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35076" y="591521"/>
              <a:ext cx="3703320" cy="10058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p:cNvSpPr/>
            <p:nvPr/>
          </p:nvSpPr>
          <p:spPr>
            <a:xfrm>
              <a:off x="8045742" y="591574"/>
              <a:ext cx="3703320" cy="1005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A6E9310F-03E9-4167-9B9E-E182845AC894}" type="slidenum">
              <a:rPr lang="en-US" smtClean="0"/>
              <a:t>19</a:t>
            </a:fld>
            <a:endParaRPr lang="en-US"/>
          </a:p>
        </p:txBody>
      </p:sp>
      <p:pic>
        <p:nvPicPr>
          <p:cNvPr id="5" name="Picture 4"/>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67496" y="1685896"/>
            <a:ext cx="11667744" cy="5157216"/>
          </a:xfrm>
          <a:prstGeom prst="rect">
            <a:avLst/>
          </a:prstGeom>
        </p:spPr>
      </p:pic>
    </p:spTree>
    <p:extLst>
      <p:ext uri="{BB962C8B-B14F-4D97-AF65-F5344CB8AC3E}">
        <p14:creationId xmlns:p14="http://schemas.microsoft.com/office/powerpoint/2010/main" val="364180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65418" y="411069"/>
            <a:ext cx="11329416" cy="125272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93;p25"/>
          <p:cNvSpPr/>
          <p:nvPr/>
        </p:nvSpPr>
        <p:spPr>
          <a:xfrm>
            <a:off x="369534" y="407473"/>
            <a:ext cx="11325300" cy="1249200"/>
          </a:xfrm>
          <a:prstGeom prst="rect">
            <a:avLst/>
          </a:prstGeom>
          <a:blipFill rotWithShape="1">
            <a:blip r:embed="rId3">
              <a:alphaModFix amt="40000"/>
            </a:blip>
            <a:stretch>
              <a:fillRect t="-203283" b="-376526"/>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 name="Title 1"/>
          <p:cNvSpPr>
            <a:spLocks noGrp="1"/>
          </p:cNvSpPr>
          <p:nvPr>
            <p:ph type="title"/>
          </p:nvPr>
        </p:nvSpPr>
        <p:spPr>
          <a:xfrm>
            <a:off x="487536" y="495754"/>
            <a:ext cx="11027664" cy="987552"/>
          </a:xfrm>
        </p:spPr>
        <p:txBody>
          <a:bodyPr>
            <a:normAutofit fontScale="90000"/>
          </a:bodyPr>
          <a:lstStyle/>
          <a:p>
            <a:pPr>
              <a:lnSpc>
                <a:spcPct val="200000"/>
              </a:lnSpc>
            </a:pPr>
            <a:r>
              <a:rPr lang="en-US" b="1" dirty="0" smtClean="0">
                <a:solidFill>
                  <a:schemeClr val="bg1"/>
                </a:solidFill>
              </a:rPr>
              <a:t>Assessment Groups</a:t>
            </a:r>
            <a:endParaRPr lang="en-US" b="1" dirty="0">
              <a:solidFill>
                <a:schemeClr val="bg1"/>
              </a:solidFill>
            </a:endParaRPr>
          </a:p>
        </p:txBody>
      </p:sp>
      <p:grpSp>
        <p:nvGrpSpPr>
          <p:cNvPr id="12" name="Group 11"/>
          <p:cNvGrpSpPr/>
          <p:nvPr/>
        </p:nvGrpSpPr>
        <p:grpSpPr>
          <a:xfrm>
            <a:off x="365418" y="274070"/>
            <a:ext cx="11298276" cy="104180"/>
            <a:chOff x="450786" y="591521"/>
            <a:chExt cx="11298276" cy="104180"/>
          </a:xfrm>
        </p:grpSpPr>
        <p:sp>
          <p:nvSpPr>
            <p:cNvPr id="13" name="Rectangle 12"/>
            <p:cNvSpPr/>
            <p:nvPr/>
          </p:nvSpPr>
          <p:spPr>
            <a:xfrm>
              <a:off x="450786" y="595117"/>
              <a:ext cx="3703320" cy="10058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35076" y="591521"/>
              <a:ext cx="3703320" cy="10058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p:cNvSpPr/>
            <p:nvPr/>
          </p:nvSpPr>
          <p:spPr>
            <a:xfrm>
              <a:off x="8045742" y="591574"/>
              <a:ext cx="3703320" cy="1005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36" name="Group 35"/>
          <p:cNvGrpSpPr/>
          <p:nvPr/>
        </p:nvGrpSpPr>
        <p:grpSpPr>
          <a:xfrm>
            <a:off x="631667" y="3660064"/>
            <a:ext cx="2989798" cy="2395447"/>
            <a:chOff x="631667" y="3660064"/>
            <a:chExt cx="2989798" cy="2395447"/>
          </a:xfrm>
        </p:grpSpPr>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667" y="4261632"/>
              <a:ext cx="2989798" cy="1793879"/>
            </a:xfrm>
            <a:prstGeom prst="rect">
              <a:avLst/>
            </a:prstGeom>
          </p:spPr>
        </p:pic>
        <p:sp>
          <p:nvSpPr>
            <p:cNvPr id="26" name="TextBox 25"/>
            <p:cNvSpPr txBox="1"/>
            <p:nvPr/>
          </p:nvSpPr>
          <p:spPr>
            <a:xfrm>
              <a:off x="1243484" y="3660064"/>
              <a:ext cx="1626576" cy="461665"/>
            </a:xfrm>
            <a:prstGeom prst="rect">
              <a:avLst/>
            </a:prstGeom>
            <a:noFill/>
          </p:spPr>
          <p:txBody>
            <a:bodyPr wrap="square" rtlCol="0">
              <a:spAutoFit/>
            </a:bodyPr>
            <a:lstStyle/>
            <a:p>
              <a:pPr algn="ctr"/>
              <a:r>
                <a:rPr lang="en-US" sz="2400" b="1" dirty="0" smtClean="0"/>
                <a:t>Big Skate</a:t>
              </a:r>
              <a:endParaRPr lang="en-US" sz="2400" b="1" dirty="0"/>
            </a:p>
          </p:txBody>
        </p:sp>
      </p:grpSp>
      <p:grpSp>
        <p:nvGrpSpPr>
          <p:cNvPr id="37" name="Group 36"/>
          <p:cNvGrpSpPr/>
          <p:nvPr/>
        </p:nvGrpSpPr>
        <p:grpSpPr>
          <a:xfrm>
            <a:off x="4619144" y="1748482"/>
            <a:ext cx="2798461" cy="2678862"/>
            <a:chOff x="4619144" y="1748482"/>
            <a:chExt cx="2798461" cy="2678862"/>
          </a:xfrm>
        </p:grpSpPr>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2646" y="2346125"/>
              <a:ext cx="2774959" cy="2081219"/>
            </a:xfrm>
            <a:prstGeom prst="rect">
              <a:avLst/>
            </a:prstGeom>
          </p:spPr>
        </p:pic>
        <p:sp>
          <p:nvSpPr>
            <p:cNvPr id="28" name="TextBox 27"/>
            <p:cNvSpPr txBox="1"/>
            <p:nvPr/>
          </p:nvSpPr>
          <p:spPr>
            <a:xfrm>
              <a:off x="4619144" y="1748482"/>
              <a:ext cx="2764447" cy="461665"/>
            </a:xfrm>
            <a:prstGeom prst="rect">
              <a:avLst/>
            </a:prstGeom>
            <a:noFill/>
          </p:spPr>
          <p:txBody>
            <a:bodyPr wrap="square" rtlCol="0">
              <a:spAutoFit/>
            </a:bodyPr>
            <a:lstStyle/>
            <a:p>
              <a:pPr algn="ctr"/>
              <a:r>
                <a:rPr lang="en-US" sz="2400" b="1" dirty="0" smtClean="0"/>
                <a:t>Longnose Skate</a:t>
              </a:r>
              <a:endParaRPr lang="en-US" sz="2400" b="1" dirty="0"/>
            </a:p>
          </p:txBody>
        </p:sp>
      </p:grpSp>
      <p:grpSp>
        <p:nvGrpSpPr>
          <p:cNvPr id="35" name="Group 34"/>
          <p:cNvGrpSpPr/>
          <p:nvPr/>
        </p:nvGrpSpPr>
        <p:grpSpPr>
          <a:xfrm>
            <a:off x="8913465" y="3654915"/>
            <a:ext cx="2601735" cy="2636946"/>
            <a:chOff x="8913465" y="3654915"/>
            <a:chExt cx="2601735" cy="2636946"/>
          </a:xfrm>
        </p:grpSpPr>
        <p:grpSp>
          <p:nvGrpSpPr>
            <p:cNvPr id="29" name="Group 28"/>
            <p:cNvGrpSpPr/>
            <p:nvPr/>
          </p:nvGrpSpPr>
          <p:grpSpPr>
            <a:xfrm>
              <a:off x="8913465" y="4261632"/>
              <a:ext cx="2601735" cy="2030229"/>
              <a:chOff x="8284624" y="4696618"/>
              <a:chExt cx="2601735" cy="2030229"/>
            </a:xfrm>
          </p:grpSpPr>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22257" y="4696618"/>
                <a:ext cx="1342937" cy="969433"/>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865178" y="4874527"/>
                <a:ext cx="1021181" cy="1583047"/>
              </a:xfrm>
              <a:prstGeom prst="rect">
                <a:avLst/>
              </a:prstGeom>
            </p:spPr>
          </p:pic>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84624" y="5697781"/>
                <a:ext cx="1580554" cy="1029066"/>
              </a:xfrm>
              <a:prstGeom prst="rect">
                <a:avLst/>
              </a:prstGeom>
            </p:spPr>
          </p:pic>
        </p:grpSp>
        <p:sp>
          <p:nvSpPr>
            <p:cNvPr id="33" name="TextBox 32"/>
            <p:cNvSpPr txBox="1"/>
            <p:nvPr/>
          </p:nvSpPr>
          <p:spPr>
            <a:xfrm>
              <a:off x="9130795" y="3654915"/>
              <a:ext cx="2223005" cy="461665"/>
            </a:xfrm>
            <a:prstGeom prst="rect">
              <a:avLst/>
            </a:prstGeom>
            <a:noFill/>
          </p:spPr>
          <p:txBody>
            <a:bodyPr wrap="square" rtlCol="0">
              <a:spAutoFit/>
            </a:bodyPr>
            <a:lstStyle/>
            <a:p>
              <a:pPr algn="ctr"/>
              <a:r>
                <a:rPr lang="en-US" sz="2400" b="1" dirty="0" smtClean="0"/>
                <a:t>Other Skates</a:t>
              </a:r>
              <a:endParaRPr lang="en-US" sz="2400" b="1" dirty="0"/>
            </a:p>
          </p:txBody>
        </p:sp>
      </p:grpSp>
      <p:sp>
        <p:nvSpPr>
          <p:cNvPr id="34" name="Slide Number Placeholder 33"/>
          <p:cNvSpPr>
            <a:spLocks noGrp="1"/>
          </p:cNvSpPr>
          <p:nvPr>
            <p:ph type="sldNum" sz="quarter" idx="12"/>
          </p:nvPr>
        </p:nvSpPr>
        <p:spPr/>
        <p:txBody>
          <a:bodyPr/>
          <a:lstStyle/>
          <a:p>
            <a:fld id="{A6E9310F-03E9-4167-9B9E-E182845AC894}" type="slidenum">
              <a:rPr lang="en-US" smtClean="0"/>
              <a:t>2</a:t>
            </a:fld>
            <a:endParaRPr lang="en-US"/>
          </a:p>
        </p:txBody>
      </p:sp>
    </p:spTree>
    <p:extLst>
      <p:ext uri="{BB962C8B-B14F-4D97-AF65-F5344CB8AC3E}">
        <p14:creationId xmlns:p14="http://schemas.microsoft.com/office/powerpoint/2010/main" val="393811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67496" y="1685896"/>
            <a:ext cx="11667744" cy="5157216"/>
          </a:xfrm>
          <a:prstGeom prst="rect">
            <a:avLst/>
          </a:prstGeom>
        </p:spPr>
      </p:pic>
      <p:sp>
        <p:nvSpPr>
          <p:cNvPr id="16" name="Rectangle 15"/>
          <p:cNvSpPr/>
          <p:nvPr/>
        </p:nvSpPr>
        <p:spPr>
          <a:xfrm>
            <a:off x="365418" y="411069"/>
            <a:ext cx="11329416" cy="125272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93;p25"/>
          <p:cNvSpPr/>
          <p:nvPr/>
        </p:nvSpPr>
        <p:spPr>
          <a:xfrm>
            <a:off x="369534" y="407473"/>
            <a:ext cx="11325300" cy="1249200"/>
          </a:xfrm>
          <a:prstGeom prst="rect">
            <a:avLst/>
          </a:prstGeom>
          <a:blipFill rotWithShape="1">
            <a:blip r:embed="rId4">
              <a:alphaModFix amt="40000"/>
            </a:blip>
            <a:stretch>
              <a:fillRect t="-203283" b="-376526"/>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 name="Title 1"/>
          <p:cNvSpPr>
            <a:spLocks noGrp="1"/>
          </p:cNvSpPr>
          <p:nvPr>
            <p:ph type="title"/>
          </p:nvPr>
        </p:nvSpPr>
        <p:spPr>
          <a:xfrm>
            <a:off x="487536" y="495754"/>
            <a:ext cx="11027664" cy="987552"/>
          </a:xfrm>
        </p:spPr>
        <p:txBody>
          <a:bodyPr>
            <a:normAutofit fontScale="90000"/>
          </a:bodyPr>
          <a:lstStyle/>
          <a:p>
            <a:pPr>
              <a:lnSpc>
                <a:spcPct val="200000"/>
              </a:lnSpc>
            </a:pPr>
            <a:r>
              <a:rPr lang="en-US" b="1" dirty="0" smtClean="0">
                <a:solidFill>
                  <a:schemeClr val="bg1"/>
                </a:solidFill>
              </a:rPr>
              <a:t>Big Skate Area </a:t>
            </a:r>
            <a:r>
              <a:rPr lang="en-US" b="1" dirty="0">
                <a:solidFill>
                  <a:schemeClr val="bg1"/>
                </a:solidFill>
              </a:rPr>
              <a:t>Exploitation Rate (Catch/Biomass)</a:t>
            </a:r>
          </a:p>
        </p:txBody>
      </p:sp>
      <p:grpSp>
        <p:nvGrpSpPr>
          <p:cNvPr id="12" name="Group 11"/>
          <p:cNvGrpSpPr/>
          <p:nvPr/>
        </p:nvGrpSpPr>
        <p:grpSpPr>
          <a:xfrm>
            <a:off x="365418" y="274070"/>
            <a:ext cx="11298276" cy="104180"/>
            <a:chOff x="450786" y="591521"/>
            <a:chExt cx="11298276" cy="104180"/>
          </a:xfrm>
        </p:grpSpPr>
        <p:sp>
          <p:nvSpPr>
            <p:cNvPr id="13" name="Rectangle 12"/>
            <p:cNvSpPr/>
            <p:nvPr/>
          </p:nvSpPr>
          <p:spPr>
            <a:xfrm>
              <a:off x="450786" y="595117"/>
              <a:ext cx="3703320" cy="10058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35076" y="591521"/>
              <a:ext cx="3703320" cy="10058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p:cNvSpPr/>
            <p:nvPr/>
          </p:nvSpPr>
          <p:spPr>
            <a:xfrm>
              <a:off x="8045742" y="591574"/>
              <a:ext cx="3703320" cy="1005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A6E9310F-03E9-4167-9B9E-E182845AC894}" type="slidenum">
              <a:rPr lang="en-US" smtClean="0"/>
              <a:t>20</a:t>
            </a:fld>
            <a:endParaRPr lang="en-US"/>
          </a:p>
        </p:txBody>
      </p:sp>
    </p:spTree>
    <p:extLst>
      <p:ext uri="{BB962C8B-B14F-4D97-AF65-F5344CB8AC3E}">
        <p14:creationId xmlns:p14="http://schemas.microsoft.com/office/powerpoint/2010/main" val="544626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67496" y="1686303"/>
            <a:ext cx="11667744" cy="5157216"/>
          </a:xfrm>
          <a:prstGeom prst="rect">
            <a:avLst/>
          </a:prstGeom>
        </p:spPr>
      </p:pic>
      <p:sp>
        <p:nvSpPr>
          <p:cNvPr id="16" name="Rectangle 15"/>
          <p:cNvSpPr/>
          <p:nvPr/>
        </p:nvSpPr>
        <p:spPr>
          <a:xfrm>
            <a:off x="365418" y="411069"/>
            <a:ext cx="11329416" cy="125272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93;p25"/>
          <p:cNvSpPr/>
          <p:nvPr/>
        </p:nvSpPr>
        <p:spPr>
          <a:xfrm>
            <a:off x="369534" y="407473"/>
            <a:ext cx="11325300" cy="1249200"/>
          </a:xfrm>
          <a:prstGeom prst="rect">
            <a:avLst/>
          </a:prstGeom>
          <a:blipFill rotWithShape="1">
            <a:blip r:embed="rId4">
              <a:alphaModFix amt="40000"/>
            </a:blip>
            <a:stretch>
              <a:fillRect t="-203283" b="-376526"/>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 name="Title 1"/>
          <p:cNvSpPr>
            <a:spLocks noGrp="1"/>
          </p:cNvSpPr>
          <p:nvPr>
            <p:ph type="title"/>
          </p:nvPr>
        </p:nvSpPr>
        <p:spPr>
          <a:xfrm>
            <a:off x="487536" y="495754"/>
            <a:ext cx="11347704" cy="987552"/>
          </a:xfrm>
        </p:spPr>
        <p:txBody>
          <a:bodyPr>
            <a:normAutofit fontScale="90000"/>
          </a:bodyPr>
          <a:lstStyle/>
          <a:p>
            <a:pPr>
              <a:lnSpc>
                <a:spcPct val="200000"/>
              </a:lnSpc>
            </a:pPr>
            <a:r>
              <a:rPr lang="en-US" b="1" dirty="0" smtClean="0">
                <a:solidFill>
                  <a:schemeClr val="bg1"/>
                </a:solidFill>
              </a:rPr>
              <a:t>Longnose Skate Area </a:t>
            </a:r>
            <a:r>
              <a:rPr lang="en-US" b="1" dirty="0">
                <a:solidFill>
                  <a:schemeClr val="bg1"/>
                </a:solidFill>
              </a:rPr>
              <a:t>Exploitation Rate (Catch/Biomass)</a:t>
            </a:r>
          </a:p>
        </p:txBody>
      </p:sp>
      <p:grpSp>
        <p:nvGrpSpPr>
          <p:cNvPr id="12" name="Group 11"/>
          <p:cNvGrpSpPr/>
          <p:nvPr/>
        </p:nvGrpSpPr>
        <p:grpSpPr>
          <a:xfrm>
            <a:off x="365418" y="274070"/>
            <a:ext cx="11298276" cy="104180"/>
            <a:chOff x="450786" y="591521"/>
            <a:chExt cx="11298276" cy="104180"/>
          </a:xfrm>
        </p:grpSpPr>
        <p:sp>
          <p:nvSpPr>
            <p:cNvPr id="13" name="Rectangle 12"/>
            <p:cNvSpPr/>
            <p:nvPr/>
          </p:nvSpPr>
          <p:spPr>
            <a:xfrm>
              <a:off x="450786" y="595117"/>
              <a:ext cx="3703320" cy="10058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35076" y="591521"/>
              <a:ext cx="3703320" cy="10058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p:cNvSpPr/>
            <p:nvPr/>
          </p:nvSpPr>
          <p:spPr>
            <a:xfrm>
              <a:off x="8045742" y="591574"/>
              <a:ext cx="3703320" cy="1005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A6E9310F-03E9-4167-9B9E-E182845AC894}" type="slidenum">
              <a:rPr lang="en-US" smtClean="0"/>
              <a:t>21</a:t>
            </a:fld>
            <a:endParaRPr lang="en-US"/>
          </a:p>
        </p:txBody>
      </p:sp>
    </p:spTree>
    <p:extLst>
      <p:ext uri="{BB962C8B-B14F-4D97-AF65-F5344CB8AC3E}">
        <p14:creationId xmlns:p14="http://schemas.microsoft.com/office/powerpoint/2010/main" val="51817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65418" y="411069"/>
            <a:ext cx="11329416" cy="125272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93;p25"/>
          <p:cNvSpPr/>
          <p:nvPr/>
        </p:nvSpPr>
        <p:spPr>
          <a:xfrm>
            <a:off x="369534" y="407473"/>
            <a:ext cx="11325300" cy="1249200"/>
          </a:xfrm>
          <a:prstGeom prst="rect">
            <a:avLst/>
          </a:prstGeom>
          <a:blipFill rotWithShape="1">
            <a:blip r:embed="rId2">
              <a:alphaModFix amt="40000"/>
            </a:blip>
            <a:stretch>
              <a:fillRect t="-203283" b="-376526"/>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 name="Title 1"/>
          <p:cNvSpPr>
            <a:spLocks noGrp="1"/>
          </p:cNvSpPr>
          <p:nvPr>
            <p:ph type="title"/>
          </p:nvPr>
        </p:nvSpPr>
        <p:spPr>
          <a:xfrm>
            <a:off x="487536" y="495754"/>
            <a:ext cx="11027664" cy="987552"/>
          </a:xfrm>
        </p:spPr>
        <p:txBody>
          <a:bodyPr>
            <a:normAutofit fontScale="90000"/>
          </a:bodyPr>
          <a:lstStyle/>
          <a:p>
            <a:pPr>
              <a:lnSpc>
                <a:spcPct val="200000"/>
              </a:lnSpc>
            </a:pPr>
            <a:r>
              <a:rPr lang="en-US" b="1" dirty="0" smtClean="0">
                <a:solidFill>
                  <a:schemeClr val="bg1"/>
                </a:solidFill>
              </a:rPr>
              <a:t>Risk Table Summary</a:t>
            </a:r>
            <a:endParaRPr lang="en-US" b="1" dirty="0">
              <a:solidFill>
                <a:schemeClr val="bg1"/>
              </a:solidFill>
            </a:endParaRPr>
          </a:p>
        </p:txBody>
      </p:sp>
      <p:grpSp>
        <p:nvGrpSpPr>
          <p:cNvPr id="12" name="Group 11"/>
          <p:cNvGrpSpPr/>
          <p:nvPr/>
        </p:nvGrpSpPr>
        <p:grpSpPr>
          <a:xfrm>
            <a:off x="365418" y="274070"/>
            <a:ext cx="11298276" cy="104180"/>
            <a:chOff x="450786" y="591521"/>
            <a:chExt cx="11298276" cy="104180"/>
          </a:xfrm>
        </p:grpSpPr>
        <p:sp>
          <p:nvSpPr>
            <p:cNvPr id="13" name="Rectangle 12"/>
            <p:cNvSpPr/>
            <p:nvPr/>
          </p:nvSpPr>
          <p:spPr>
            <a:xfrm>
              <a:off x="450786" y="595117"/>
              <a:ext cx="3703320" cy="10058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35076" y="591521"/>
              <a:ext cx="3703320" cy="10058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p:cNvSpPr/>
            <p:nvPr/>
          </p:nvSpPr>
          <p:spPr>
            <a:xfrm>
              <a:off x="8045742" y="591574"/>
              <a:ext cx="3703320" cy="1005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A6E9310F-03E9-4167-9B9E-E182845AC894}" type="slidenum">
              <a:rPr lang="en-US" smtClean="0"/>
              <a:t>22</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420" y="3240387"/>
            <a:ext cx="9815411" cy="1539373"/>
          </a:xfrm>
          <a:prstGeom prst="rect">
            <a:avLst/>
          </a:prstGeom>
        </p:spPr>
      </p:pic>
    </p:spTree>
    <p:extLst>
      <p:ext uri="{BB962C8B-B14F-4D97-AF65-F5344CB8AC3E}">
        <p14:creationId xmlns:p14="http://schemas.microsoft.com/office/powerpoint/2010/main" val="4163173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65418" y="411069"/>
            <a:ext cx="11329416" cy="125272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93;p25"/>
          <p:cNvSpPr/>
          <p:nvPr/>
        </p:nvSpPr>
        <p:spPr>
          <a:xfrm>
            <a:off x="369534" y="407473"/>
            <a:ext cx="11325300" cy="1249200"/>
          </a:xfrm>
          <a:prstGeom prst="rect">
            <a:avLst/>
          </a:prstGeom>
          <a:blipFill rotWithShape="1">
            <a:blip r:embed="rId2">
              <a:alphaModFix amt="40000"/>
            </a:blip>
            <a:stretch>
              <a:fillRect t="-203283" b="-376526"/>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 name="Title 1"/>
          <p:cNvSpPr>
            <a:spLocks noGrp="1"/>
          </p:cNvSpPr>
          <p:nvPr>
            <p:ph type="title"/>
          </p:nvPr>
        </p:nvSpPr>
        <p:spPr>
          <a:xfrm>
            <a:off x="487536" y="495754"/>
            <a:ext cx="11027664" cy="987552"/>
          </a:xfrm>
        </p:spPr>
        <p:txBody>
          <a:bodyPr>
            <a:normAutofit fontScale="90000"/>
          </a:bodyPr>
          <a:lstStyle/>
          <a:p>
            <a:pPr>
              <a:lnSpc>
                <a:spcPct val="200000"/>
              </a:lnSpc>
            </a:pPr>
            <a:r>
              <a:rPr lang="en-US" b="1" dirty="0" smtClean="0">
                <a:solidFill>
                  <a:schemeClr val="bg1"/>
                </a:solidFill>
              </a:rPr>
              <a:t>Big Skate Harvest Recommendations</a:t>
            </a:r>
            <a:endParaRPr lang="en-US" b="1" dirty="0">
              <a:solidFill>
                <a:schemeClr val="bg1"/>
              </a:solidFill>
            </a:endParaRPr>
          </a:p>
        </p:txBody>
      </p:sp>
      <p:sp>
        <p:nvSpPr>
          <p:cNvPr id="3" name="Content Placeholder 2"/>
          <p:cNvSpPr>
            <a:spLocks noGrp="1"/>
          </p:cNvSpPr>
          <p:nvPr>
            <p:ph idx="1"/>
          </p:nvPr>
        </p:nvSpPr>
        <p:spPr>
          <a:xfrm>
            <a:off x="365418" y="1748482"/>
            <a:ext cx="10515600" cy="4351338"/>
          </a:xfrm>
        </p:spPr>
        <p:txBody>
          <a:bodyPr/>
          <a:lstStyle/>
          <a:p>
            <a:r>
              <a:rPr lang="en-US" dirty="0" smtClean="0"/>
              <a:t>Tier 5</a:t>
            </a:r>
          </a:p>
          <a:p>
            <a:r>
              <a:rPr lang="en-US" i="1" dirty="0" smtClean="0"/>
              <a:t>M</a:t>
            </a:r>
            <a:r>
              <a:rPr lang="en-US" dirty="0" smtClean="0"/>
              <a:t> = 0.1</a:t>
            </a:r>
          </a:p>
          <a:p>
            <a:r>
              <a:rPr lang="en-US" i="1" dirty="0" smtClean="0"/>
              <a:t>F</a:t>
            </a:r>
            <a:r>
              <a:rPr lang="en-US" sz="1600" i="1" dirty="0" smtClean="0"/>
              <a:t>OFL</a:t>
            </a:r>
            <a:r>
              <a:rPr lang="en-US" dirty="0" smtClean="0"/>
              <a:t> = </a:t>
            </a:r>
            <a:r>
              <a:rPr lang="en-US" i="1" dirty="0" smtClean="0"/>
              <a:t>M</a:t>
            </a:r>
            <a:r>
              <a:rPr lang="en-US" dirty="0" smtClean="0"/>
              <a:t> = 0.1</a:t>
            </a:r>
          </a:p>
          <a:p>
            <a:r>
              <a:rPr lang="en-US" i="1" dirty="0" err="1" smtClean="0"/>
              <a:t>maxF</a:t>
            </a:r>
            <a:r>
              <a:rPr lang="en-US" sz="1600" dirty="0" err="1" smtClean="0"/>
              <a:t>ABC</a:t>
            </a:r>
            <a:r>
              <a:rPr lang="en-US" dirty="0" smtClean="0"/>
              <a:t> = 0.75*</a:t>
            </a:r>
            <a:r>
              <a:rPr lang="en-US" i="1" dirty="0" smtClean="0"/>
              <a:t>M</a:t>
            </a:r>
            <a:r>
              <a:rPr lang="en-US" dirty="0" smtClean="0"/>
              <a:t> = 0.075</a:t>
            </a:r>
          </a:p>
          <a:p>
            <a:r>
              <a:rPr lang="en-US" dirty="0" smtClean="0"/>
              <a:t>F</a:t>
            </a:r>
            <a:r>
              <a:rPr lang="en-US" sz="1600" dirty="0" smtClean="0"/>
              <a:t>ABC</a:t>
            </a:r>
            <a:r>
              <a:rPr lang="en-US" dirty="0" smtClean="0"/>
              <a:t> = 0.75*M = 0.075</a:t>
            </a:r>
          </a:p>
        </p:txBody>
      </p:sp>
      <p:grpSp>
        <p:nvGrpSpPr>
          <p:cNvPr id="12" name="Group 11"/>
          <p:cNvGrpSpPr/>
          <p:nvPr/>
        </p:nvGrpSpPr>
        <p:grpSpPr>
          <a:xfrm>
            <a:off x="365418" y="274070"/>
            <a:ext cx="11298276" cy="104180"/>
            <a:chOff x="450786" y="591521"/>
            <a:chExt cx="11298276" cy="104180"/>
          </a:xfrm>
        </p:grpSpPr>
        <p:sp>
          <p:nvSpPr>
            <p:cNvPr id="13" name="Rectangle 12"/>
            <p:cNvSpPr/>
            <p:nvPr/>
          </p:nvSpPr>
          <p:spPr>
            <a:xfrm>
              <a:off x="450786" y="595117"/>
              <a:ext cx="3703320" cy="10058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35076" y="591521"/>
              <a:ext cx="3703320" cy="10058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p:cNvSpPr/>
            <p:nvPr/>
          </p:nvSpPr>
          <p:spPr>
            <a:xfrm>
              <a:off x="8045742" y="591574"/>
              <a:ext cx="3703320" cy="1005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A6E9310F-03E9-4167-9B9E-E182845AC894}" type="slidenum">
              <a:rPr lang="en-US" smtClean="0"/>
              <a:t>23</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989" y="1685896"/>
            <a:ext cx="6564702" cy="5172104"/>
          </a:xfrm>
          <a:prstGeom prst="rect">
            <a:avLst/>
          </a:prstGeom>
        </p:spPr>
      </p:pic>
    </p:spTree>
    <p:extLst>
      <p:ext uri="{BB962C8B-B14F-4D97-AF65-F5344CB8AC3E}">
        <p14:creationId xmlns:p14="http://schemas.microsoft.com/office/powerpoint/2010/main" val="3048971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p:cNvPicPr>
          <p:nvPr/>
        </p:nvPicPr>
        <p:blipFill>
          <a:blip r:embed="rId2">
            <a:extLst>
              <a:ext uri="{28A0092B-C50C-407E-A947-70E740481C1C}">
                <a14:useLocalDpi xmlns:a14="http://schemas.microsoft.com/office/drawing/2010/main" val="0"/>
              </a:ext>
            </a:extLst>
          </a:blip>
          <a:stretch>
            <a:fillRect/>
          </a:stretch>
        </p:blipFill>
        <p:spPr>
          <a:xfrm>
            <a:off x="4502989" y="1685896"/>
            <a:ext cx="6565392" cy="5175504"/>
          </a:xfrm>
          <a:prstGeom prst="rect">
            <a:avLst/>
          </a:prstGeom>
        </p:spPr>
      </p:pic>
      <p:sp>
        <p:nvSpPr>
          <p:cNvPr id="16" name="Rectangle 15"/>
          <p:cNvSpPr/>
          <p:nvPr/>
        </p:nvSpPr>
        <p:spPr>
          <a:xfrm>
            <a:off x="365418" y="411069"/>
            <a:ext cx="11329416" cy="125272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93;p25"/>
          <p:cNvSpPr/>
          <p:nvPr/>
        </p:nvSpPr>
        <p:spPr>
          <a:xfrm>
            <a:off x="369534" y="407473"/>
            <a:ext cx="11325300" cy="1249200"/>
          </a:xfrm>
          <a:prstGeom prst="rect">
            <a:avLst/>
          </a:prstGeom>
          <a:blipFill rotWithShape="1">
            <a:blip r:embed="rId3">
              <a:alphaModFix amt="40000"/>
            </a:blip>
            <a:stretch>
              <a:fillRect t="-203283" b="-376526"/>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 name="Title 1"/>
          <p:cNvSpPr>
            <a:spLocks noGrp="1"/>
          </p:cNvSpPr>
          <p:nvPr>
            <p:ph type="title"/>
          </p:nvPr>
        </p:nvSpPr>
        <p:spPr>
          <a:xfrm>
            <a:off x="487536" y="495754"/>
            <a:ext cx="11027664" cy="987552"/>
          </a:xfrm>
        </p:spPr>
        <p:txBody>
          <a:bodyPr>
            <a:normAutofit fontScale="90000"/>
          </a:bodyPr>
          <a:lstStyle/>
          <a:p>
            <a:pPr>
              <a:lnSpc>
                <a:spcPct val="200000"/>
              </a:lnSpc>
            </a:pPr>
            <a:r>
              <a:rPr lang="en-US" b="1" dirty="0" smtClean="0">
                <a:solidFill>
                  <a:schemeClr val="bg1"/>
                </a:solidFill>
              </a:rPr>
              <a:t>Longnose Skate Harvest Recommendations</a:t>
            </a:r>
            <a:endParaRPr lang="en-US" b="1" dirty="0">
              <a:solidFill>
                <a:schemeClr val="bg1"/>
              </a:solidFill>
            </a:endParaRPr>
          </a:p>
        </p:txBody>
      </p:sp>
      <p:sp>
        <p:nvSpPr>
          <p:cNvPr id="3" name="Content Placeholder 2"/>
          <p:cNvSpPr>
            <a:spLocks noGrp="1"/>
          </p:cNvSpPr>
          <p:nvPr>
            <p:ph idx="1"/>
          </p:nvPr>
        </p:nvSpPr>
        <p:spPr>
          <a:xfrm>
            <a:off x="365418" y="1748482"/>
            <a:ext cx="10515600" cy="4351338"/>
          </a:xfrm>
        </p:spPr>
        <p:txBody>
          <a:bodyPr/>
          <a:lstStyle/>
          <a:p>
            <a:r>
              <a:rPr lang="en-US" dirty="0" smtClean="0"/>
              <a:t>Tier 5</a:t>
            </a:r>
          </a:p>
          <a:p>
            <a:r>
              <a:rPr lang="en-US" i="1" dirty="0" smtClean="0"/>
              <a:t>M</a:t>
            </a:r>
            <a:r>
              <a:rPr lang="en-US" dirty="0" smtClean="0"/>
              <a:t> = 0.1</a:t>
            </a:r>
          </a:p>
          <a:p>
            <a:r>
              <a:rPr lang="en-US" i="1" dirty="0" smtClean="0"/>
              <a:t>F</a:t>
            </a:r>
            <a:r>
              <a:rPr lang="en-US" sz="1600" i="1" dirty="0" smtClean="0"/>
              <a:t>OFL</a:t>
            </a:r>
            <a:r>
              <a:rPr lang="en-US" dirty="0" smtClean="0"/>
              <a:t> = </a:t>
            </a:r>
            <a:r>
              <a:rPr lang="en-US" i="1" dirty="0" smtClean="0"/>
              <a:t>M</a:t>
            </a:r>
            <a:r>
              <a:rPr lang="en-US" dirty="0" smtClean="0"/>
              <a:t> = 0.1</a:t>
            </a:r>
          </a:p>
          <a:p>
            <a:r>
              <a:rPr lang="en-US" i="1" dirty="0" err="1" smtClean="0"/>
              <a:t>maxF</a:t>
            </a:r>
            <a:r>
              <a:rPr lang="en-US" sz="1600" dirty="0" err="1" smtClean="0"/>
              <a:t>ABC</a:t>
            </a:r>
            <a:r>
              <a:rPr lang="en-US" dirty="0" smtClean="0"/>
              <a:t> = 0.75*</a:t>
            </a:r>
            <a:r>
              <a:rPr lang="en-US" i="1" dirty="0" smtClean="0"/>
              <a:t>M</a:t>
            </a:r>
            <a:r>
              <a:rPr lang="en-US" dirty="0" smtClean="0"/>
              <a:t> = 0.075</a:t>
            </a:r>
          </a:p>
          <a:p>
            <a:r>
              <a:rPr lang="en-US" dirty="0" smtClean="0"/>
              <a:t>F</a:t>
            </a:r>
            <a:r>
              <a:rPr lang="en-US" sz="1600" dirty="0" smtClean="0"/>
              <a:t>ABC</a:t>
            </a:r>
            <a:r>
              <a:rPr lang="en-US" dirty="0" smtClean="0"/>
              <a:t> = 0.75*M = 0.075</a:t>
            </a:r>
          </a:p>
        </p:txBody>
      </p:sp>
      <p:grpSp>
        <p:nvGrpSpPr>
          <p:cNvPr id="12" name="Group 11"/>
          <p:cNvGrpSpPr/>
          <p:nvPr/>
        </p:nvGrpSpPr>
        <p:grpSpPr>
          <a:xfrm>
            <a:off x="365418" y="274070"/>
            <a:ext cx="11298276" cy="104180"/>
            <a:chOff x="450786" y="591521"/>
            <a:chExt cx="11298276" cy="104180"/>
          </a:xfrm>
        </p:grpSpPr>
        <p:sp>
          <p:nvSpPr>
            <p:cNvPr id="13" name="Rectangle 12"/>
            <p:cNvSpPr/>
            <p:nvPr/>
          </p:nvSpPr>
          <p:spPr>
            <a:xfrm>
              <a:off x="450786" y="595117"/>
              <a:ext cx="3703320" cy="10058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35076" y="591521"/>
              <a:ext cx="3703320" cy="10058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p:cNvSpPr/>
            <p:nvPr/>
          </p:nvSpPr>
          <p:spPr>
            <a:xfrm>
              <a:off x="8045742" y="591574"/>
              <a:ext cx="3703320" cy="1005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A6E9310F-03E9-4167-9B9E-E182845AC894}" type="slidenum">
              <a:rPr lang="en-US" smtClean="0"/>
              <a:t>24</a:t>
            </a:fld>
            <a:endParaRPr lang="en-US"/>
          </a:p>
        </p:txBody>
      </p:sp>
    </p:spTree>
    <p:extLst>
      <p:ext uri="{BB962C8B-B14F-4D97-AF65-F5344CB8AC3E}">
        <p14:creationId xmlns:p14="http://schemas.microsoft.com/office/powerpoint/2010/main" val="3230751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65418" y="411069"/>
            <a:ext cx="11329416" cy="125272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93;p25"/>
          <p:cNvSpPr/>
          <p:nvPr/>
        </p:nvSpPr>
        <p:spPr>
          <a:xfrm>
            <a:off x="369534" y="407473"/>
            <a:ext cx="11325300" cy="1249200"/>
          </a:xfrm>
          <a:prstGeom prst="rect">
            <a:avLst/>
          </a:prstGeom>
          <a:blipFill rotWithShape="1">
            <a:blip r:embed="rId2">
              <a:alphaModFix amt="40000"/>
            </a:blip>
            <a:stretch>
              <a:fillRect t="-203283" b="-376526"/>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 name="Title 1"/>
          <p:cNvSpPr>
            <a:spLocks noGrp="1"/>
          </p:cNvSpPr>
          <p:nvPr>
            <p:ph type="title"/>
          </p:nvPr>
        </p:nvSpPr>
        <p:spPr>
          <a:xfrm>
            <a:off x="487536" y="495754"/>
            <a:ext cx="11027664" cy="987552"/>
          </a:xfrm>
        </p:spPr>
        <p:txBody>
          <a:bodyPr>
            <a:normAutofit fontScale="90000"/>
          </a:bodyPr>
          <a:lstStyle/>
          <a:p>
            <a:pPr>
              <a:lnSpc>
                <a:spcPct val="200000"/>
              </a:lnSpc>
            </a:pPr>
            <a:r>
              <a:rPr lang="en-US" b="1" dirty="0" smtClean="0">
                <a:solidFill>
                  <a:schemeClr val="bg1"/>
                </a:solidFill>
              </a:rPr>
              <a:t>Other Skate Harvest Recommendations</a:t>
            </a:r>
            <a:endParaRPr lang="en-US" b="1" dirty="0">
              <a:solidFill>
                <a:schemeClr val="bg1"/>
              </a:solidFill>
            </a:endParaRPr>
          </a:p>
        </p:txBody>
      </p:sp>
      <p:sp>
        <p:nvSpPr>
          <p:cNvPr id="3" name="Content Placeholder 2"/>
          <p:cNvSpPr>
            <a:spLocks noGrp="1"/>
          </p:cNvSpPr>
          <p:nvPr>
            <p:ph idx="1"/>
          </p:nvPr>
        </p:nvSpPr>
        <p:spPr>
          <a:xfrm>
            <a:off x="365418" y="1748482"/>
            <a:ext cx="10515600" cy="4351338"/>
          </a:xfrm>
        </p:spPr>
        <p:txBody>
          <a:bodyPr/>
          <a:lstStyle/>
          <a:p>
            <a:r>
              <a:rPr lang="en-US" dirty="0" smtClean="0"/>
              <a:t>Tier 5</a:t>
            </a:r>
          </a:p>
          <a:p>
            <a:r>
              <a:rPr lang="en-US" i="1" dirty="0" smtClean="0"/>
              <a:t>M</a:t>
            </a:r>
            <a:r>
              <a:rPr lang="en-US" dirty="0" smtClean="0"/>
              <a:t> = 0.1</a:t>
            </a:r>
          </a:p>
          <a:p>
            <a:r>
              <a:rPr lang="en-US" i="1" dirty="0" smtClean="0"/>
              <a:t>F</a:t>
            </a:r>
            <a:r>
              <a:rPr lang="en-US" sz="1600" i="1" dirty="0" smtClean="0"/>
              <a:t>OFL</a:t>
            </a:r>
            <a:r>
              <a:rPr lang="en-US" dirty="0" smtClean="0"/>
              <a:t> = </a:t>
            </a:r>
            <a:r>
              <a:rPr lang="en-US" i="1" dirty="0" smtClean="0"/>
              <a:t>M</a:t>
            </a:r>
            <a:r>
              <a:rPr lang="en-US" dirty="0" smtClean="0"/>
              <a:t> = 0.1</a:t>
            </a:r>
          </a:p>
          <a:p>
            <a:r>
              <a:rPr lang="en-US" i="1" dirty="0" err="1" smtClean="0"/>
              <a:t>maxF</a:t>
            </a:r>
            <a:r>
              <a:rPr lang="en-US" sz="1600" dirty="0" err="1" smtClean="0"/>
              <a:t>ABC</a:t>
            </a:r>
            <a:r>
              <a:rPr lang="en-US" dirty="0" smtClean="0"/>
              <a:t> = 0.75*</a:t>
            </a:r>
            <a:r>
              <a:rPr lang="en-US" i="1" dirty="0" smtClean="0"/>
              <a:t>M</a:t>
            </a:r>
            <a:r>
              <a:rPr lang="en-US" dirty="0" smtClean="0"/>
              <a:t> = 0.075</a:t>
            </a:r>
          </a:p>
          <a:p>
            <a:r>
              <a:rPr lang="en-US" dirty="0" smtClean="0"/>
              <a:t>F</a:t>
            </a:r>
            <a:r>
              <a:rPr lang="en-US" sz="1600" dirty="0" smtClean="0"/>
              <a:t>ABC</a:t>
            </a:r>
            <a:r>
              <a:rPr lang="en-US" dirty="0" smtClean="0"/>
              <a:t> = 0.75*M = 0.075</a:t>
            </a:r>
          </a:p>
        </p:txBody>
      </p:sp>
      <p:grpSp>
        <p:nvGrpSpPr>
          <p:cNvPr id="12" name="Group 11"/>
          <p:cNvGrpSpPr/>
          <p:nvPr/>
        </p:nvGrpSpPr>
        <p:grpSpPr>
          <a:xfrm>
            <a:off x="365418" y="274070"/>
            <a:ext cx="11298276" cy="104180"/>
            <a:chOff x="450786" y="591521"/>
            <a:chExt cx="11298276" cy="104180"/>
          </a:xfrm>
        </p:grpSpPr>
        <p:sp>
          <p:nvSpPr>
            <p:cNvPr id="13" name="Rectangle 12"/>
            <p:cNvSpPr/>
            <p:nvPr/>
          </p:nvSpPr>
          <p:spPr>
            <a:xfrm>
              <a:off x="450786" y="595117"/>
              <a:ext cx="3703320" cy="10058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35076" y="591521"/>
              <a:ext cx="3703320" cy="10058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p:cNvSpPr/>
            <p:nvPr/>
          </p:nvSpPr>
          <p:spPr>
            <a:xfrm>
              <a:off x="8045742" y="591574"/>
              <a:ext cx="3703320" cy="1005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A6E9310F-03E9-4167-9B9E-E182845AC894}" type="slidenum">
              <a:rPr lang="en-US" smtClean="0"/>
              <a:t>25</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989" y="1838067"/>
            <a:ext cx="7424359" cy="4172167"/>
          </a:xfrm>
          <a:prstGeom prst="rect">
            <a:avLst/>
          </a:prstGeom>
        </p:spPr>
      </p:pic>
    </p:spTree>
    <p:extLst>
      <p:ext uri="{BB962C8B-B14F-4D97-AF65-F5344CB8AC3E}">
        <p14:creationId xmlns:p14="http://schemas.microsoft.com/office/powerpoint/2010/main" val="3694874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6E9310F-03E9-4167-9B9E-E182845AC894}" type="slidenum">
              <a:rPr lang="en-US" smtClean="0"/>
              <a:t>26</a:t>
            </a:fld>
            <a:endParaRPr lang="en-US"/>
          </a:p>
        </p:txBody>
      </p:sp>
      <p:sp>
        <p:nvSpPr>
          <p:cNvPr id="18" name="Rectangle 17"/>
          <p:cNvSpPr/>
          <p:nvPr/>
        </p:nvSpPr>
        <p:spPr>
          <a:xfrm>
            <a:off x="380140" y="495046"/>
            <a:ext cx="1280709" cy="586130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Rectangle 18"/>
          <p:cNvSpPr/>
          <p:nvPr/>
        </p:nvSpPr>
        <p:spPr>
          <a:xfrm>
            <a:off x="1893209" y="495046"/>
            <a:ext cx="6245352" cy="586130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370921" y="495046"/>
            <a:ext cx="3703320" cy="586130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2" name="Google Shape;208;p26"/>
          <p:cNvPicPr preferRelativeResize="0"/>
          <p:nvPr/>
        </p:nvPicPr>
        <p:blipFill rotWithShape="1">
          <a:blip r:embed="rId2">
            <a:alphaModFix/>
          </a:blip>
          <a:srcRect l="31665" t="14507"/>
          <a:stretch/>
        </p:blipFill>
        <p:spPr>
          <a:xfrm>
            <a:off x="1886502" y="495046"/>
            <a:ext cx="6248400" cy="5863200"/>
          </a:xfrm>
          <a:prstGeom prst="rect">
            <a:avLst/>
          </a:prstGeom>
          <a:noFill/>
          <a:ln>
            <a:noFill/>
          </a:ln>
        </p:spPr>
      </p:pic>
      <p:sp>
        <p:nvSpPr>
          <p:cNvPr id="6" name="TextBox 5"/>
          <p:cNvSpPr txBox="1"/>
          <p:nvPr/>
        </p:nvSpPr>
        <p:spPr>
          <a:xfrm>
            <a:off x="2052735" y="718457"/>
            <a:ext cx="4879910" cy="923330"/>
          </a:xfrm>
          <a:prstGeom prst="rect">
            <a:avLst/>
          </a:prstGeom>
          <a:noFill/>
        </p:spPr>
        <p:txBody>
          <a:bodyPr wrap="square" rtlCol="0">
            <a:spAutoFit/>
          </a:bodyPr>
          <a:lstStyle/>
          <a:p>
            <a:pPr algn="ctr"/>
            <a:r>
              <a:rPr lang="en-US" sz="5400" dirty="0" smtClean="0">
                <a:solidFill>
                  <a:schemeClr val="bg1"/>
                </a:solidFill>
              </a:rPr>
              <a:t>QUESTIONS?</a:t>
            </a:r>
            <a:endParaRPr lang="en-US" sz="5400" dirty="0">
              <a:solidFill>
                <a:schemeClr val="bg1"/>
              </a:solidFill>
            </a:endParaRPr>
          </a:p>
        </p:txBody>
      </p:sp>
      <p:sp>
        <p:nvSpPr>
          <p:cNvPr id="7" name="TextBox 6"/>
          <p:cNvSpPr txBox="1"/>
          <p:nvPr/>
        </p:nvSpPr>
        <p:spPr>
          <a:xfrm>
            <a:off x="8367261" y="2108718"/>
            <a:ext cx="3706979" cy="892552"/>
          </a:xfrm>
          <a:prstGeom prst="rect">
            <a:avLst/>
          </a:prstGeom>
          <a:noFill/>
        </p:spPr>
        <p:txBody>
          <a:bodyPr wrap="square" rtlCol="0">
            <a:spAutoFit/>
          </a:bodyPr>
          <a:lstStyle/>
          <a:p>
            <a:r>
              <a:rPr lang="en-US" sz="3200" dirty="0" smtClean="0">
                <a:solidFill>
                  <a:schemeClr val="bg1"/>
                </a:solidFill>
              </a:rPr>
              <a:t>Contact:</a:t>
            </a:r>
          </a:p>
          <a:p>
            <a:r>
              <a:rPr lang="en-US" sz="2000" dirty="0" smtClean="0">
                <a:solidFill>
                  <a:schemeClr val="bg1"/>
                </a:solidFill>
              </a:rPr>
              <a:t>LEE.CRONIN-FINE@NOAA.GOV</a:t>
            </a:r>
            <a:endParaRPr lang="en-US" sz="2000" dirty="0">
              <a:solidFill>
                <a:schemeClr val="bg1"/>
              </a:solidFill>
            </a:endParaRPr>
          </a:p>
        </p:txBody>
      </p:sp>
    </p:spTree>
    <p:extLst>
      <p:ext uri="{BB962C8B-B14F-4D97-AF65-F5344CB8AC3E}">
        <p14:creationId xmlns:p14="http://schemas.microsoft.com/office/powerpoint/2010/main" val="402345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67496" y="1700784"/>
            <a:ext cx="11667744" cy="5157216"/>
          </a:xfrm>
          <a:prstGeom prst="rect">
            <a:avLst/>
          </a:prstGeom>
        </p:spPr>
      </p:pic>
      <p:sp>
        <p:nvSpPr>
          <p:cNvPr id="16" name="Rectangle 15"/>
          <p:cNvSpPr/>
          <p:nvPr/>
        </p:nvSpPr>
        <p:spPr>
          <a:xfrm>
            <a:off x="365418" y="411069"/>
            <a:ext cx="11329416" cy="125272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93;p25"/>
          <p:cNvSpPr/>
          <p:nvPr/>
        </p:nvSpPr>
        <p:spPr>
          <a:xfrm>
            <a:off x="369534" y="407473"/>
            <a:ext cx="11325300" cy="1249200"/>
          </a:xfrm>
          <a:prstGeom prst="rect">
            <a:avLst/>
          </a:prstGeom>
          <a:blipFill rotWithShape="1">
            <a:blip r:embed="rId3">
              <a:alphaModFix amt="40000"/>
            </a:blip>
            <a:stretch>
              <a:fillRect t="-203283" b="-376526"/>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 name="Title 1"/>
          <p:cNvSpPr>
            <a:spLocks noGrp="1"/>
          </p:cNvSpPr>
          <p:nvPr>
            <p:ph type="title"/>
          </p:nvPr>
        </p:nvSpPr>
        <p:spPr>
          <a:xfrm>
            <a:off x="487536" y="495754"/>
            <a:ext cx="11027664" cy="987552"/>
          </a:xfrm>
        </p:spPr>
        <p:txBody>
          <a:bodyPr>
            <a:normAutofit fontScale="90000"/>
          </a:bodyPr>
          <a:lstStyle/>
          <a:p>
            <a:pPr>
              <a:lnSpc>
                <a:spcPct val="200000"/>
              </a:lnSpc>
            </a:pPr>
            <a:r>
              <a:rPr lang="en-US" b="1" dirty="0" smtClean="0">
                <a:solidFill>
                  <a:schemeClr val="bg1"/>
                </a:solidFill>
              </a:rPr>
              <a:t>Gulf-wide </a:t>
            </a:r>
            <a:r>
              <a:rPr lang="en-US" b="1" dirty="0" smtClean="0">
                <a:solidFill>
                  <a:schemeClr val="bg1"/>
                </a:solidFill>
              </a:rPr>
              <a:t>Big Skate RE model</a:t>
            </a:r>
            <a:endParaRPr lang="en-US" b="1" dirty="0">
              <a:solidFill>
                <a:schemeClr val="bg1"/>
              </a:solidFill>
            </a:endParaRPr>
          </a:p>
        </p:txBody>
      </p:sp>
      <p:grpSp>
        <p:nvGrpSpPr>
          <p:cNvPr id="12" name="Group 11"/>
          <p:cNvGrpSpPr/>
          <p:nvPr/>
        </p:nvGrpSpPr>
        <p:grpSpPr>
          <a:xfrm>
            <a:off x="365418" y="274070"/>
            <a:ext cx="11298276" cy="104180"/>
            <a:chOff x="450786" y="591521"/>
            <a:chExt cx="11298276" cy="104180"/>
          </a:xfrm>
        </p:grpSpPr>
        <p:sp>
          <p:nvSpPr>
            <p:cNvPr id="13" name="Rectangle 12"/>
            <p:cNvSpPr/>
            <p:nvPr/>
          </p:nvSpPr>
          <p:spPr>
            <a:xfrm>
              <a:off x="450786" y="595117"/>
              <a:ext cx="3703320" cy="10058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35076" y="591521"/>
              <a:ext cx="3703320" cy="10058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p:cNvSpPr/>
            <p:nvPr/>
          </p:nvSpPr>
          <p:spPr>
            <a:xfrm>
              <a:off x="8045742" y="591574"/>
              <a:ext cx="3703320" cy="1005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A6E9310F-03E9-4167-9B9E-E182845AC894}" type="slidenum">
              <a:rPr lang="en-US" smtClean="0"/>
              <a:t>27</a:t>
            </a:fld>
            <a:endParaRPr lang="en-US"/>
          </a:p>
        </p:txBody>
      </p:sp>
    </p:spTree>
    <p:extLst>
      <p:ext uri="{BB962C8B-B14F-4D97-AF65-F5344CB8AC3E}">
        <p14:creationId xmlns:p14="http://schemas.microsoft.com/office/powerpoint/2010/main" val="2167738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65418" y="411069"/>
            <a:ext cx="11329416" cy="125272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93;p25"/>
          <p:cNvSpPr/>
          <p:nvPr/>
        </p:nvSpPr>
        <p:spPr>
          <a:xfrm>
            <a:off x="369534" y="407473"/>
            <a:ext cx="11325300" cy="1249200"/>
          </a:xfrm>
          <a:prstGeom prst="rect">
            <a:avLst/>
          </a:prstGeom>
          <a:blipFill rotWithShape="1">
            <a:blip r:embed="rId2">
              <a:alphaModFix amt="40000"/>
            </a:blip>
            <a:stretch>
              <a:fillRect t="-203283" b="-376526"/>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 name="Title 1"/>
          <p:cNvSpPr>
            <a:spLocks noGrp="1"/>
          </p:cNvSpPr>
          <p:nvPr>
            <p:ph type="title"/>
          </p:nvPr>
        </p:nvSpPr>
        <p:spPr>
          <a:xfrm>
            <a:off x="487536" y="495754"/>
            <a:ext cx="11027664" cy="987552"/>
          </a:xfrm>
        </p:spPr>
        <p:txBody>
          <a:bodyPr>
            <a:normAutofit fontScale="90000"/>
          </a:bodyPr>
          <a:lstStyle/>
          <a:p>
            <a:pPr>
              <a:lnSpc>
                <a:spcPct val="200000"/>
              </a:lnSpc>
            </a:pPr>
            <a:r>
              <a:rPr lang="en-US" b="1" dirty="0" smtClean="0">
                <a:solidFill>
                  <a:schemeClr val="bg1"/>
                </a:solidFill>
              </a:rPr>
              <a:t>Stock Complex Overview</a:t>
            </a:r>
            <a:endParaRPr lang="en-US" b="1" dirty="0">
              <a:solidFill>
                <a:schemeClr val="bg1"/>
              </a:solidFill>
            </a:endParaRPr>
          </a:p>
        </p:txBody>
      </p:sp>
      <p:sp>
        <p:nvSpPr>
          <p:cNvPr id="3" name="Content Placeholder 2"/>
          <p:cNvSpPr>
            <a:spLocks noGrp="1"/>
          </p:cNvSpPr>
          <p:nvPr>
            <p:ph idx="1"/>
          </p:nvPr>
        </p:nvSpPr>
        <p:spPr/>
        <p:txBody>
          <a:bodyPr>
            <a:normAutofit/>
          </a:bodyPr>
          <a:lstStyle/>
          <a:p>
            <a:r>
              <a:rPr lang="en-US" sz="4800" dirty="0" smtClean="0"/>
              <a:t>Tier 5 </a:t>
            </a:r>
            <a:endParaRPr lang="en-US" sz="4800" dirty="0"/>
          </a:p>
        </p:txBody>
      </p:sp>
      <p:grpSp>
        <p:nvGrpSpPr>
          <p:cNvPr id="12" name="Group 11"/>
          <p:cNvGrpSpPr/>
          <p:nvPr/>
        </p:nvGrpSpPr>
        <p:grpSpPr>
          <a:xfrm>
            <a:off x="365418" y="274070"/>
            <a:ext cx="11298276" cy="104180"/>
            <a:chOff x="450786" y="591521"/>
            <a:chExt cx="11298276" cy="104180"/>
          </a:xfrm>
        </p:grpSpPr>
        <p:sp>
          <p:nvSpPr>
            <p:cNvPr id="13" name="Rectangle 12"/>
            <p:cNvSpPr/>
            <p:nvPr/>
          </p:nvSpPr>
          <p:spPr>
            <a:xfrm>
              <a:off x="450786" y="595117"/>
              <a:ext cx="3703320" cy="10058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35076" y="591521"/>
              <a:ext cx="3703320" cy="10058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p:cNvSpPr/>
            <p:nvPr/>
          </p:nvSpPr>
          <p:spPr>
            <a:xfrm>
              <a:off x="8045742" y="591574"/>
              <a:ext cx="3703320" cy="1005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A6E9310F-03E9-4167-9B9E-E182845AC894}" type="slidenum">
              <a:rPr lang="en-US" smtClean="0"/>
              <a:t>3</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1158526996"/>
              </p:ext>
            </p:extLst>
          </p:nvPr>
        </p:nvGraphicFramePr>
        <p:xfrm>
          <a:off x="83974" y="3068231"/>
          <a:ext cx="5467740" cy="1645464"/>
        </p:xfrm>
        <a:graphic>
          <a:graphicData uri="http://schemas.openxmlformats.org/drawingml/2006/table">
            <a:tbl>
              <a:tblPr firstRow="1" bandRow="1">
                <a:tableStyleId>{3C2FFA5D-87B4-456A-9821-1D502468CF0F}</a:tableStyleId>
              </a:tblPr>
              <a:tblGrid>
                <a:gridCol w="1366935">
                  <a:extLst>
                    <a:ext uri="{9D8B030D-6E8A-4147-A177-3AD203B41FA5}">
                      <a16:colId xmlns:a16="http://schemas.microsoft.com/office/drawing/2014/main" val="2381784793"/>
                    </a:ext>
                  </a:extLst>
                </a:gridCol>
                <a:gridCol w="1366935">
                  <a:extLst>
                    <a:ext uri="{9D8B030D-6E8A-4147-A177-3AD203B41FA5}">
                      <a16:colId xmlns:a16="http://schemas.microsoft.com/office/drawing/2014/main" val="1956025704"/>
                    </a:ext>
                  </a:extLst>
                </a:gridCol>
                <a:gridCol w="1366935">
                  <a:extLst>
                    <a:ext uri="{9D8B030D-6E8A-4147-A177-3AD203B41FA5}">
                      <a16:colId xmlns:a16="http://schemas.microsoft.com/office/drawing/2014/main" val="1623591551"/>
                    </a:ext>
                  </a:extLst>
                </a:gridCol>
                <a:gridCol w="1366935">
                  <a:extLst>
                    <a:ext uri="{9D8B030D-6E8A-4147-A177-3AD203B41FA5}">
                      <a16:colId xmlns:a16="http://schemas.microsoft.com/office/drawing/2014/main" val="2905234707"/>
                    </a:ext>
                  </a:extLst>
                </a:gridCol>
              </a:tblGrid>
              <a:tr h="411366">
                <a:tc>
                  <a:txBody>
                    <a:bodyPr/>
                    <a:lstStyle/>
                    <a:p>
                      <a:pPr algn="ctr"/>
                      <a:r>
                        <a:rPr lang="en-US" sz="2000" b="0" dirty="0" smtClean="0"/>
                        <a:t>Group</a:t>
                      </a:r>
                      <a:endParaRPr lang="en-US" sz="2000" b="0" dirty="0"/>
                    </a:p>
                  </a:txBody>
                  <a:tcPr anchor="ctr"/>
                </a:tc>
                <a:tc>
                  <a:txBody>
                    <a:bodyPr/>
                    <a:lstStyle/>
                    <a:p>
                      <a:pPr algn="ctr"/>
                      <a:r>
                        <a:rPr lang="en-US" sz="2000" b="0" dirty="0" smtClean="0"/>
                        <a:t>OFL (t)</a:t>
                      </a:r>
                      <a:endParaRPr lang="en-US" sz="2000" b="0" dirty="0"/>
                    </a:p>
                  </a:txBody>
                  <a:tcPr anchor="ctr"/>
                </a:tc>
                <a:tc>
                  <a:txBody>
                    <a:bodyPr/>
                    <a:lstStyle/>
                    <a:p>
                      <a:pPr algn="ctr"/>
                      <a:r>
                        <a:rPr lang="en-US" sz="2000" b="0" dirty="0" smtClean="0"/>
                        <a:t>ABC (t)</a:t>
                      </a:r>
                      <a:endParaRPr lang="en-US" sz="2000" b="0" dirty="0"/>
                    </a:p>
                  </a:txBody>
                  <a:tcPr anchor="ctr"/>
                </a:tc>
                <a:tc>
                  <a:txBody>
                    <a:bodyPr/>
                    <a:lstStyle/>
                    <a:p>
                      <a:pPr algn="ctr"/>
                      <a:r>
                        <a:rPr lang="en-US" sz="2000" b="0" dirty="0" smtClean="0"/>
                        <a:t>Catch (t)*</a:t>
                      </a:r>
                      <a:endParaRPr lang="en-US" sz="2000" b="0" dirty="0"/>
                    </a:p>
                  </a:txBody>
                  <a:tcPr anchor="ctr"/>
                </a:tc>
                <a:extLst>
                  <a:ext uri="{0D108BD9-81ED-4DB2-BD59-A6C34878D82A}">
                    <a16:rowId xmlns:a16="http://schemas.microsoft.com/office/drawing/2014/main" val="2399051706"/>
                  </a:ext>
                </a:extLst>
              </a:tr>
              <a:tr h="411366">
                <a:tc>
                  <a:txBody>
                    <a:bodyPr/>
                    <a:lstStyle/>
                    <a:p>
                      <a:pPr algn="ctr"/>
                      <a:r>
                        <a:rPr lang="en-US" sz="2000" b="0" dirty="0" smtClean="0"/>
                        <a:t>Big</a:t>
                      </a:r>
                      <a:endParaRPr lang="en-US" sz="2000" b="0" dirty="0"/>
                    </a:p>
                  </a:txBody>
                  <a:tcPr anchor="ctr"/>
                </a:tc>
                <a:tc>
                  <a:txBody>
                    <a:bodyPr/>
                    <a:lstStyle/>
                    <a:p>
                      <a:pPr algn="ctr"/>
                      <a:r>
                        <a:rPr lang="en-US" sz="2000" b="0" dirty="0" smtClean="0"/>
                        <a:t>3,822</a:t>
                      </a:r>
                      <a:endParaRPr lang="en-US" sz="2000" b="0" dirty="0"/>
                    </a:p>
                  </a:txBody>
                  <a:tcPr anchor="ctr"/>
                </a:tc>
                <a:tc>
                  <a:txBody>
                    <a:bodyPr/>
                    <a:lstStyle/>
                    <a:p>
                      <a:pPr algn="ctr"/>
                      <a:r>
                        <a:rPr lang="en-US" sz="2000" b="0" dirty="0" smtClean="0"/>
                        <a:t>2,867</a:t>
                      </a:r>
                      <a:endParaRPr lang="en-US" sz="2000" b="0" dirty="0"/>
                    </a:p>
                  </a:txBody>
                  <a:tcPr anchor="ctr"/>
                </a:tc>
                <a:tc>
                  <a:txBody>
                    <a:bodyPr/>
                    <a:lstStyle/>
                    <a:p>
                      <a:pPr algn="ctr"/>
                      <a:r>
                        <a:rPr lang="en-US" sz="2000" b="0" dirty="0" smtClean="0"/>
                        <a:t>792</a:t>
                      </a:r>
                      <a:endParaRPr lang="en-US" sz="2000" b="0" dirty="0"/>
                    </a:p>
                  </a:txBody>
                  <a:tcPr anchor="ctr"/>
                </a:tc>
                <a:extLst>
                  <a:ext uri="{0D108BD9-81ED-4DB2-BD59-A6C34878D82A}">
                    <a16:rowId xmlns:a16="http://schemas.microsoft.com/office/drawing/2014/main" val="2660419777"/>
                  </a:ext>
                </a:extLst>
              </a:tr>
              <a:tr h="411366">
                <a:tc>
                  <a:txBody>
                    <a:bodyPr/>
                    <a:lstStyle/>
                    <a:p>
                      <a:pPr algn="ctr"/>
                      <a:r>
                        <a:rPr lang="en-US" sz="2000" b="0" dirty="0" smtClean="0"/>
                        <a:t>Longnose</a:t>
                      </a:r>
                      <a:endParaRPr lang="en-US" sz="2000" b="0" dirty="0"/>
                    </a:p>
                  </a:txBody>
                  <a:tcPr anchor="ctr"/>
                </a:tc>
                <a:tc>
                  <a:txBody>
                    <a:bodyPr/>
                    <a:lstStyle/>
                    <a:p>
                      <a:pPr algn="ctr"/>
                      <a:r>
                        <a:rPr lang="en-US" sz="2000" b="0" dirty="0" smtClean="0"/>
                        <a:t>3,616</a:t>
                      </a:r>
                      <a:endParaRPr lang="en-US" sz="2000" b="0" dirty="0"/>
                    </a:p>
                  </a:txBody>
                  <a:tcPr anchor="ctr"/>
                </a:tc>
                <a:tc>
                  <a:txBody>
                    <a:bodyPr/>
                    <a:lstStyle/>
                    <a:p>
                      <a:pPr algn="ctr"/>
                      <a:r>
                        <a:rPr lang="en-US" sz="2000" b="0" dirty="0" smtClean="0"/>
                        <a:t>2,712</a:t>
                      </a:r>
                      <a:endParaRPr lang="en-US" sz="2000" b="0" dirty="0"/>
                    </a:p>
                  </a:txBody>
                  <a:tcPr anchor="ctr"/>
                </a:tc>
                <a:tc>
                  <a:txBody>
                    <a:bodyPr/>
                    <a:lstStyle/>
                    <a:p>
                      <a:pPr algn="ctr"/>
                      <a:r>
                        <a:rPr lang="en-US" sz="2000" b="0" dirty="0" smtClean="0"/>
                        <a:t>1,055</a:t>
                      </a:r>
                      <a:endParaRPr lang="en-US" sz="2000" b="0" dirty="0"/>
                    </a:p>
                  </a:txBody>
                  <a:tcPr anchor="ctr"/>
                </a:tc>
                <a:extLst>
                  <a:ext uri="{0D108BD9-81ED-4DB2-BD59-A6C34878D82A}">
                    <a16:rowId xmlns:a16="http://schemas.microsoft.com/office/drawing/2014/main" val="1637093274"/>
                  </a:ext>
                </a:extLst>
              </a:tr>
              <a:tr h="411366">
                <a:tc>
                  <a:txBody>
                    <a:bodyPr/>
                    <a:lstStyle/>
                    <a:p>
                      <a:pPr algn="ctr"/>
                      <a:r>
                        <a:rPr lang="en-US" sz="2000" b="0" dirty="0" smtClean="0"/>
                        <a:t>Other</a:t>
                      </a:r>
                      <a:endParaRPr lang="en-US" sz="2000" b="0" dirty="0"/>
                    </a:p>
                  </a:txBody>
                  <a:tcPr anchor="ctr"/>
                </a:tc>
                <a:tc>
                  <a:txBody>
                    <a:bodyPr/>
                    <a:lstStyle/>
                    <a:p>
                      <a:pPr algn="ctr"/>
                      <a:r>
                        <a:rPr lang="en-US" sz="2000" b="0" dirty="0" smtClean="0"/>
                        <a:t>1,311</a:t>
                      </a:r>
                      <a:endParaRPr lang="en-US" sz="2000" b="0" dirty="0"/>
                    </a:p>
                  </a:txBody>
                  <a:tcPr anchor="ctr"/>
                </a:tc>
                <a:tc>
                  <a:txBody>
                    <a:bodyPr/>
                    <a:lstStyle/>
                    <a:p>
                      <a:pPr algn="ctr"/>
                      <a:r>
                        <a:rPr lang="en-US" sz="2000" b="0" dirty="0" smtClean="0"/>
                        <a:t>984</a:t>
                      </a:r>
                      <a:endParaRPr lang="en-US" sz="2000" b="0" dirty="0"/>
                    </a:p>
                  </a:txBody>
                  <a:tcPr anchor="ctr"/>
                </a:tc>
                <a:tc>
                  <a:txBody>
                    <a:bodyPr/>
                    <a:lstStyle/>
                    <a:p>
                      <a:pPr algn="ctr"/>
                      <a:r>
                        <a:rPr lang="en-US" sz="2000" b="0" dirty="0" smtClean="0"/>
                        <a:t>316</a:t>
                      </a:r>
                      <a:endParaRPr lang="en-US" sz="2000" b="0" dirty="0"/>
                    </a:p>
                  </a:txBody>
                  <a:tcPr anchor="ctr"/>
                </a:tc>
                <a:extLst>
                  <a:ext uri="{0D108BD9-81ED-4DB2-BD59-A6C34878D82A}">
                    <a16:rowId xmlns:a16="http://schemas.microsoft.com/office/drawing/2014/main" val="3910757080"/>
                  </a:ext>
                </a:extLst>
              </a:tr>
            </a:tbl>
          </a:graphicData>
        </a:graphic>
      </p:graphicFrame>
      <p:sp>
        <p:nvSpPr>
          <p:cNvPr id="18" name="TextBox 17"/>
          <p:cNvSpPr txBox="1"/>
          <p:nvPr/>
        </p:nvSpPr>
        <p:spPr>
          <a:xfrm>
            <a:off x="205272" y="4801325"/>
            <a:ext cx="4141177" cy="461665"/>
          </a:xfrm>
          <a:prstGeom prst="rect">
            <a:avLst/>
          </a:prstGeom>
          <a:noFill/>
        </p:spPr>
        <p:txBody>
          <a:bodyPr wrap="square" rtlCol="0">
            <a:spAutoFit/>
          </a:bodyPr>
          <a:lstStyle/>
          <a:p>
            <a:r>
              <a:rPr lang="en-US" sz="2400" dirty="0" smtClean="0"/>
              <a:t>*As of October 16</a:t>
            </a:r>
            <a:r>
              <a:rPr lang="en-US" sz="2400" baseline="30000" dirty="0" smtClean="0"/>
              <a:t>th</a:t>
            </a:r>
            <a:r>
              <a:rPr lang="en-US" sz="2400" dirty="0" smtClean="0"/>
              <a:t>, 2023</a:t>
            </a:r>
            <a:endParaRPr lang="en-US" sz="2400" dirty="0"/>
          </a:p>
        </p:txBody>
      </p:sp>
      <p:pic>
        <p:nvPicPr>
          <p:cNvPr id="5" name="Picture 4"/>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589038" y="1685895"/>
            <a:ext cx="6501384" cy="5172105"/>
          </a:xfrm>
          <a:prstGeom prst="rect">
            <a:avLst/>
          </a:prstGeom>
        </p:spPr>
      </p:pic>
    </p:spTree>
    <p:extLst>
      <p:ext uri="{BB962C8B-B14F-4D97-AF65-F5344CB8AC3E}">
        <p14:creationId xmlns:p14="http://schemas.microsoft.com/office/powerpoint/2010/main" val="36035873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589038" y="1682496"/>
            <a:ext cx="6501384" cy="5175504"/>
          </a:xfrm>
          <a:prstGeom prst="rect">
            <a:avLst/>
          </a:prstGeom>
        </p:spPr>
      </p:pic>
      <p:sp>
        <p:nvSpPr>
          <p:cNvPr id="16" name="Rectangle 15"/>
          <p:cNvSpPr/>
          <p:nvPr/>
        </p:nvSpPr>
        <p:spPr>
          <a:xfrm>
            <a:off x="365418" y="411069"/>
            <a:ext cx="11329416" cy="125272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93;p25"/>
          <p:cNvSpPr/>
          <p:nvPr/>
        </p:nvSpPr>
        <p:spPr>
          <a:xfrm>
            <a:off x="369534" y="407473"/>
            <a:ext cx="11325300" cy="1249200"/>
          </a:xfrm>
          <a:prstGeom prst="rect">
            <a:avLst/>
          </a:prstGeom>
          <a:blipFill rotWithShape="1">
            <a:blip r:embed="rId3">
              <a:alphaModFix amt="40000"/>
            </a:blip>
            <a:stretch>
              <a:fillRect t="-203283" b="-376526"/>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 name="Title 1"/>
          <p:cNvSpPr>
            <a:spLocks noGrp="1"/>
          </p:cNvSpPr>
          <p:nvPr>
            <p:ph type="title"/>
          </p:nvPr>
        </p:nvSpPr>
        <p:spPr>
          <a:xfrm>
            <a:off x="487536" y="495754"/>
            <a:ext cx="11027664" cy="987552"/>
          </a:xfrm>
        </p:spPr>
        <p:txBody>
          <a:bodyPr>
            <a:normAutofit fontScale="90000"/>
          </a:bodyPr>
          <a:lstStyle/>
          <a:p>
            <a:pPr>
              <a:lnSpc>
                <a:spcPct val="200000"/>
              </a:lnSpc>
            </a:pPr>
            <a:r>
              <a:rPr lang="en-US" b="1" dirty="0" smtClean="0">
                <a:solidFill>
                  <a:schemeClr val="bg1"/>
                </a:solidFill>
              </a:rPr>
              <a:t>Big Skate Area Overview</a:t>
            </a:r>
            <a:endParaRPr lang="en-US" b="1" dirty="0">
              <a:solidFill>
                <a:schemeClr val="bg1"/>
              </a:solidFill>
            </a:endParaRPr>
          </a:p>
        </p:txBody>
      </p:sp>
      <p:sp>
        <p:nvSpPr>
          <p:cNvPr id="3" name="Content Placeholder 2"/>
          <p:cNvSpPr>
            <a:spLocks noGrp="1"/>
          </p:cNvSpPr>
          <p:nvPr>
            <p:ph idx="1"/>
          </p:nvPr>
        </p:nvSpPr>
        <p:spPr/>
        <p:txBody>
          <a:bodyPr>
            <a:normAutofit/>
          </a:bodyPr>
          <a:lstStyle/>
          <a:p>
            <a:r>
              <a:rPr lang="en-US" sz="4800" dirty="0" smtClean="0"/>
              <a:t>Tier 5 </a:t>
            </a:r>
            <a:endParaRPr lang="en-US" sz="4800" dirty="0"/>
          </a:p>
        </p:txBody>
      </p:sp>
      <p:grpSp>
        <p:nvGrpSpPr>
          <p:cNvPr id="12" name="Group 11"/>
          <p:cNvGrpSpPr/>
          <p:nvPr/>
        </p:nvGrpSpPr>
        <p:grpSpPr>
          <a:xfrm>
            <a:off x="365418" y="274070"/>
            <a:ext cx="11298276" cy="104180"/>
            <a:chOff x="450786" y="591521"/>
            <a:chExt cx="11298276" cy="104180"/>
          </a:xfrm>
        </p:grpSpPr>
        <p:sp>
          <p:nvSpPr>
            <p:cNvPr id="13" name="Rectangle 12"/>
            <p:cNvSpPr/>
            <p:nvPr/>
          </p:nvSpPr>
          <p:spPr>
            <a:xfrm>
              <a:off x="450786" y="595117"/>
              <a:ext cx="3703320" cy="10058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35076" y="591521"/>
              <a:ext cx="3703320" cy="10058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p:cNvSpPr/>
            <p:nvPr/>
          </p:nvSpPr>
          <p:spPr>
            <a:xfrm>
              <a:off x="8045742" y="591574"/>
              <a:ext cx="3703320" cy="1005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A6E9310F-03E9-4167-9B9E-E182845AC894}" type="slidenum">
              <a:rPr lang="en-US" smtClean="0"/>
              <a:t>4</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2451268642"/>
              </p:ext>
            </p:extLst>
          </p:nvPr>
        </p:nvGraphicFramePr>
        <p:xfrm>
          <a:off x="83974" y="3068231"/>
          <a:ext cx="5467740" cy="1645464"/>
        </p:xfrm>
        <a:graphic>
          <a:graphicData uri="http://schemas.openxmlformats.org/drawingml/2006/table">
            <a:tbl>
              <a:tblPr firstRow="1" bandRow="1">
                <a:tableStyleId>{3C2FFA5D-87B4-456A-9821-1D502468CF0F}</a:tableStyleId>
              </a:tblPr>
              <a:tblGrid>
                <a:gridCol w="1366935">
                  <a:extLst>
                    <a:ext uri="{9D8B030D-6E8A-4147-A177-3AD203B41FA5}">
                      <a16:colId xmlns:a16="http://schemas.microsoft.com/office/drawing/2014/main" val="2381784793"/>
                    </a:ext>
                  </a:extLst>
                </a:gridCol>
                <a:gridCol w="1366935">
                  <a:extLst>
                    <a:ext uri="{9D8B030D-6E8A-4147-A177-3AD203B41FA5}">
                      <a16:colId xmlns:a16="http://schemas.microsoft.com/office/drawing/2014/main" val="1956025704"/>
                    </a:ext>
                  </a:extLst>
                </a:gridCol>
                <a:gridCol w="1366935">
                  <a:extLst>
                    <a:ext uri="{9D8B030D-6E8A-4147-A177-3AD203B41FA5}">
                      <a16:colId xmlns:a16="http://schemas.microsoft.com/office/drawing/2014/main" val="1623591551"/>
                    </a:ext>
                  </a:extLst>
                </a:gridCol>
                <a:gridCol w="1366935">
                  <a:extLst>
                    <a:ext uri="{9D8B030D-6E8A-4147-A177-3AD203B41FA5}">
                      <a16:colId xmlns:a16="http://schemas.microsoft.com/office/drawing/2014/main" val="2905234707"/>
                    </a:ext>
                  </a:extLst>
                </a:gridCol>
              </a:tblGrid>
              <a:tr h="411366">
                <a:tc>
                  <a:txBody>
                    <a:bodyPr/>
                    <a:lstStyle/>
                    <a:p>
                      <a:pPr algn="ctr"/>
                      <a:r>
                        <a:rPr lang="en-US" sz="2000" b="0" dirty="0" smtClean="0"/>
                        <a:t>Area</a:t>
                      </a:r>
                      <a:endParaRPr lang="en-US" sz="2000" b="0" dirty="0"/>
                    </a:p>
                  </a:txBody>
                  <a:tcPr anchor="ctr"/>
                </a:tc>
                <a:tc>
                  <a:txBody>
                    <a:bodyPr/>
                    <a:lstStyle/>
                    <a:p>
                      <a:pPr algn="ctr"/>
                      <a:r>
                        <a:rPr lang="en-US" sz="2000" b="0" dirty="0" smtClean="0"/>
                        <a:t>ABC (t)</a:t>
                      </a:r>
                      <a:endParaRPr lang="en-US" sz="2000" b="0" dirty="0"/>
                    </a:p>
                  </a:txBody>
                  <a:tcPr anchor="ctr"/>
                </a:tc>
                <a:tc>
                  <a:txBody>
                    <a:bodyPr/>
                    <a:lstStyle/>
                    <a:p>
                      <a:pPr algn="ctr"/>
                      <a:r>
                        <a:rPr lang="en-US" sz="2000" b="0" dirty="0" smtClean="0"/>
                        <a:t>TAC (t)</a:t>
                      </a:r>
                      <a:endParaRPr lang="en-US" sz="2000" b="0" dirty="0"/>
                    </a:p>
                  </a:txBody>
                  <a:tcPr anchor="ctr"/>
                </a:tc>
                <a:tc>
                  <a:txBody>
                    <a:bodyPr/>
                    <a:lstStyle/>
                    <a:p>
                      <a:pPr algn="ctr"/>
                      <a:r>
                        <a:rPr lang="en-US" sz="2000" b="0" dirty="0" smtClean="0"/>
                        <a:t>Catch (t)*</a:t>
                      </a:r>
                      <a:endParaRPr lang="en-US" sz="2000" b="0" dirty="0"/>
                    </a:p>
                  </a:txBody>
                  <a:tcPr anchor="ctr"/>
                </a:tc>
                <a:extLst>
                  <a:ext uri="{0D108BD9-81ED-4DB2-BD59-A6C34878D82A}">
                    <a16:rowId xmlns:a16="http://schemas.microsoft.com/office/drawing/2014/main" val="2399051706"/>
                  </a:ext>
                </a:extLst>
              </a:tr>
              <a:tr h="411366">
                <a:tc>
                  <a:txBody>
                    <a:bodyPr/>
                    <a:lstStyle/>
                    <a:p>
                      <a:pPr algn="ctr"/>
                      <a:r>
                        <a:rPr lang="en-US" sz="2000" b="0" dirty="0" smtClean="0"/>
                        <a:t>WGOA</a:t>
                      </a:r>
                      <a:endParaRPr lang="en-US" sz="2000" b="0" dirty="0"/>
                    </a:p>
                  </a:txBody>
                  <a:tcPr anchor="ctr"/>
                </a:tc>
                <a:tc>
                  <a:txBody>
                    <a:bodyPr/>
                    <a:lstStyle/>
                    <a:p>
                      <a:pPr algn="ctr"/>
                      <a:r>
                        <a:rPr lang="en-US" sz="2000" b="0" dirty="0" smtClean="0"/>
                        <a:t>591</a:t>
                      </a:r>
                      <a:endParaRPr lang="en-US" sz="2000" b="0" dirty="0"/>
                    </a:p>
                  </a:txBody>
                  <a:tcPr anchor="ctr"/>
                </a:tc>
                <a:tc>
                  <a:txBody>
                    <a:bodyPr/>
                    <a:lstStyle/>
                    <a:p>
                      <a:pPr algn="ctr"/>
                      <a:r>
                        <a:rPr lang="en-US" sz="2000" b="0" dirty="0" smtClean="0"/>
                        <a:t>591</a:t>
                      </a:r>
                      <a:endParaRPr lang="en-US" sz="2000" b="0" dirty="0"/>
                    </a:p>
                  </a:txBody>
                  <a:tcPr anchor="ctr"/>
                </a:tc>
                <a:tc>
                  <a:txBody>
                    <a:bodyPr/>
                    <a:lstStyle/>
                    <a:p>
                      <a:pPr algn="ctr"/>
                      <a:r>
                        <a:rPr lang="en-US" sz="2000" b="0" dirty="0" smtClean="0"/>
                        <a:t>47</a:t>
                      </a:r>
                      <a:endParaRPr lang="en-US" sz="2000" b="0" dirty="0"/>
                    </a:p>
                  </a:txBody>
                  <a:tcPr anchor="ctr"/>
                </a:tc>
                <a:extLst>
                  <a:ext uri="{0D108BD9-81ED-4DB2-BD59-A6C34878D82A}">
                    <a16:rowId xmlns:a16="http://schemas.microsoft.com/office/drawing/2014/main" val="2660419777"/>
                  </a:ext>
                </a:extLst>
              </a:tr>
              <a:tr h="411366">
                <a:tc>
                  <a:txBody>
                    <a:bodyPr/>
                    <a:lstStyle/>
                    <a:p>
                      <a:pPr algn="ctr"/>
                      <a:r>
                        <a:rPr lang="en-US" sz="2000" b="0" dirty="0" smtClean="0"/>
                        <a:t>CGOA</a:t>
                      </a:r>
                      <a:endParaRPr lang="en-US" sz="2000" b="0" dirty="0"/>
                    </a:p>
                  </a:txBody>
                  <a:tcPr anchor="ctr"/>
                </a:tc>
                <a:tc>
                  <a:txBody>
                    <a:bodyPr/>
                    <a:lstStyle/>
                    <a:p>
                      <a:pPr algn="ctr"/>
                      <a:r>
                        <a:rPr lang="en-US" sz="2000" b="0" dirty="0" smtClean="0"/>
                        <a:t>1,482</a:t>
                      </a:r>
                      <a:endParaRPr lang="en-US" sz="2000" b="0" dirty="0"/>
                    </a:p>
                  </a:txBody>
                  <a:tcPr anchor="ctr"/>
                </a:tc>
                <a:tc>
                  <a:txBody>
                    <a:bodyPr/>
                    <a:lstStyle/>
                    <a:p>
                      <a:pPr algn="ctr"/>
                      <a:r>
                        <a:rPr lang="en-US" sz="2000" b="0" dirty="0" smtClean="0"/>
                        <a:t>1,482</a:t>
                      </a:r>
                      <a:endParaRPr lang="en-US" sz="2000" b="0" dirty="0"/>
                    </a:p>
                  </a:txBody>
                  <a:tcPr anchor="ctr"/>
                </a:tc>
                <a:tc>
                  <a:txBody>
                    <a:bodyPr/>
                    <a:lstStyle/>
                    <a:p>
                      <a:pPr algn="ctr"/>
                      <a:r>
                        <a:rPr lang="en-US" sz="2000" b="0" dirty="0" smtClean="0"/>
                        <a:t>629</a:t>
                      </a:r>
                      <a:endParaRPr lang="en-US" sz="2000" b="0" dirty="0"/>
                    </a:p>
                  </a:txBody>
                  <a:tcPr anchor="ctr"/>
                </a:tc>
                <a:extLst>
                  <a:ext uri="{0D108BD9-81ED-4DB2-BD59-A6C34878D82A}">
                    <a16:rowId xmlns:a16="http://schemas.microsoft.com/office/drawing/2014/main" val="1637093274"/>
                  </a:ext>
                </a:extLst>
              </a:tr>
              <a:tr h="411366">
                <a:tc>
                  <a:txBody>
                    <a:bodyPr/>
                    <a:lstStyle/>
                    <a:p>
                      <a:pPr algn="ctr"/>
                      <a:r>
                        <a:rPr lang="en-US" sz="2000" b="0" dirty="0" smtClean="0"/>
                        <a:t>EGOA</a:t>
                      </a:r>
                      <a:endParaRPr lang="en-US" sz="2000" b="0" dirty="0"/>
                    </a:p>
                  </a:txBody>
                  <a:tcPr anchor="ctr"/>
                </a:tc>
                <a:tc>
                  <a:txBody>
                    <a:bodyPr/>
                    <a:lstStyle/>
                    <a:p>
                      <a:pPr algn="ctr"/>
                      <a:r>
                        <a:rPr lang="en-US" sz="2000" b="0" dirty="0" smtClean="0"/>
                        <a:t>794</a:t>
                      </a:r>
                      <a:endParaRPr lang="en-US" sz="2000" b="0" dirty="0"/>
                    </a:p>
                  </a:txBody>
                  <a:tcPr anchor="ctr"/>
                </a:tc>
                <a:tc>
                  <a:txBody>
                    <a:bodyPr/>
                    <a:lstStyle/>
                    <a:p>
                      <a:pPr algn="ctr"/>
                      <a:r>
                        <a:rPr lang="en-US" sz="2000" b="0" dirty="0" smtClean="0"/>
                        <a:t>794</a:t>
                      </a:r>
                      <a:endParaRPr lang="en-US" sz="2000" b="0" dirty="0"/>
                    </a:p>
                  </a:txBody>
                  <a:tcPr anchor="ctr"/>
                </a:tc>
                <a:tc>
                  <a:txBody>
                    <a:bodyPr/>
                    <a:lstStyle/>
                    <a:p>
                      <a:pPr algn="ctr"/>
                      <a:r>
                        <a:rPr lang="en-US" sz="2000" b="0" dirty="0" smtClean="0"/>
                        <a:t>116</a:t>
                      </a:r>
                      <a:endParaRPr lang="en-US" sz="2000" b="0" dirty="0"/>
                    </a:p>
                  </a:txBody>
                  <a:tcPr anchor="ctr"/>
                </a:tc>
                <a:extLst>
                  <a:ext uri="{0D108BD9-81ED-4DB2-BD59-A6C34878D82A}">
                    <a16:rowId xmlns:a16="http://schemas.microsoft.com/office/drawing/2014/main" val="3910757080"/>
                  </a:ext>
                </a:extLst>
              </a:tr>
            </a:tbl>
          </a:graphicData>
        </a:graphic>
      </p:graphicFrame>
      <p:sp>
        <p:nvSpPr>
          <p:cNvPr id="18" name="TextBox 17"/>
          <p:cNvSpPr txBox="1"/>
          <p:nvPr/>
        </p:nvSpPr>
        <p:spPr>
          <a:xfrm>
            <a:off x="205272" y="4801325"/>
            <a:ext cx="4141177" cy="461665"/>
          </a:xfrm>
          <a:prstGeom prst="rect">
            <a:avLst/>
          </a:prstGeom>
          <a:noFill/>
        </p:spPr>
        <p:txBody>
          <a:bodyPr wrap="square" rtlCol="0">
            <a:spAutoFit/>
          </a:bodyPr>
          <a:lstStyle/>
          <a:p>
            <a:r>
              <a:rPr lang="en-US" sz="2400" dirty="0" smtClean="0"/>
              <a:t>*As of October 16</a:t>
            </a:r>
            <a:r>
              <a:rPr lang="en-US" sz="2400" baseline="30000" dirty="0" smtClean="0"/>
              <a:t>th</a:t>
            </a:r>
            <a:r>
              <a:rPr lang="en-US" sz="2400" dirty="0" smtClean="0"/>
              <a:t>, 2023</a:t>
            </a:r>
            <a:endParaRPr lang="en-US" sz="2400" dirty="0"/>
          </a:p>
        </p:txBody>
      </p:sp>
    </p:spTree>
    <p:extLst>
      <p:ext uri="{BB962C8B-B14F-4D97-AF65-F5344CB8AC3E}">
        <p14:creationId xmlns:p14="http://schemas.microsoft.com/office/powerpoint/2010/main" val="8547495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589038" y="1685896"/>
            <a:ext cx="6501384" cy="5175504"/>
          </a:xfrm>
          <a:prstGeom prst="rect">
            <a:avLst/>
          </a:prstGeom>
        </p:spPr>
      </p:pic>
      <p:sp>
        <p:nvSpPr>
          <p:cNvPr id="16" name="Rectangle 15"/>
          <p:cNvSpPr/>
          <p:nvPr/>
        </p:nvSpPr>
        <p:spPr>
          <a:xfrm>
            <a:off x="365418" y="411069"/>
            <a:ext cx="11329416" cy="125272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93;p25"/>
          <p:cNvSpPr/>
          <p:nvPr/>
        </p:nvSpPr>
        <p:spPr>
          <a:xfrm>
            <a:off x="369534" y="407473"/>
            <a:ext cx="11325300" cy="1249200"/>
          </a:xfrm>
          <a:prstGeom prst="rect">
            <a:avLst/>
          </a:prstGeom>
          <a:blipFill rotWithShape="1">
            <a:blip r:embed="rId3">
              <a:alphaModFix amt="40000"/>
            </a:blip>
            <a:stretch>
              <a:fillRect t="-203283" b="-376526"/>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 name="Title 1"/>
          <p:cNvSpPr>
            <a:spLocks noGrp="1"/>
          </p:cNvSpPr>
          <p:nvPr>
            <p:ph type="title"/>
          </p:nvPr>
        </p:nvSpPr>
        <p:spPr>
          <a:xfrm>
            <a:off x="487536" y="495754"/>
            <a:ext cx="11027664" cy="987552"/>
          </a:xfrm>
        </p:spPr>
        <p:txBody>
          <a:bodyPr>
            <a:normAutofit fontScale="90000"/>
          </a:bodyPr>
          <a:lstStyle/>
          <a:p>
            <a:pPr>
              <a:lnSpc>
                <a:spcPct val="200000"/>
              </a:lnSpc>
            </a:pPr>
            <a:r>
              <a:rPr lang="en-US" b="1" dirty="0" smtClean="0">
                <a:solidFill>
                  <a:schemeClr val="bg1"/>
                </a:solidFill>
              </a:rPr>
              <a:t>Longnose Skate Area Overview</a:t>
            </a:r>
            <a:endParaRPr lang="en-US" b="1" dirty="0">
              <a:solidFill>
                <a:schemeClr val="bg1"/>
              </a:solidFill>
            </a:endParaRPr>
          </a:p>
        </p:txBody>
      </p:sp>
      <p:sp>
        <p:nvSpPr>
          <p:cNvPr id="3" name="Content Placeholder 2"/>
          <p:cNvSpPr>
            <a:spLocks noGrp="1"/>
          </p:cNvSpPr>
          <p:nvPr>
            <p:ph idx="1"/>
          </p:nvPr>
        </p:nvSpPr>
        <p:spPr/>
        <p:txBody>
          <a:bodyPr>
            <a:normAutofit/>
          </a:bodyPr>
          <a:lstStyle/>
          <a:p>
            <a:r>
              <a:rPr lang="en-US" sz="4800" dirty="0" smtClean="0"/>
              <a:t>Tier 5 </a:t>
            </a:r>
            <a:endParaRPr lang="en-US" sz="4800" dirty="0"/>
          </a:p>
        </p:txBody>
      </p:sp>
      <p:grpSp>
        <p:nvGrpSpPr>
          <p:cNvPr id="12" name="Group 11"/>
          <p:cNvGrpSpPr/>
          <p:nvPr/>
        </p:nvGrpSpPr>
        <p:grpSpPr>
          <a:xfrm>
            <a:off x="365418" y="274070"/>
            <a:ext cx="11298276" cy="104180"/>
            <a:chOff x="450786" y="591521"/>
            <a:chExt cx="11298276" cy="104180"/>
          </a:xfrm>
        </p:grpSpPr>
        <p:sp>
          <p:nvSpPr>
            <p:cNvPr id="13" name="Rectangle 12"/>
            <p:cNvSpPr/>
            <p:nvPr/>
          </p:nvSpPr>
          <p:spPr>
            <a:xfrm>
              <a:off x="450786" y="595117"/>
              <a:ext cx="3703320" cy="10058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35076" y="591521"/>
              <a:ext cx="3703320" cy="10058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p:cNvSpPr/>
            <p:nvPr/>
          </p:nvSpPr>
          <p:spPr>
            <a:xfrm>
              <a:off x="8045742" y="591574"/>
              <a:ext cx="3703320" cy="1005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A6E9310F-03E9-4167-9B9E-E182845AC894}" type="slidenum">
              <a:rPr lang="en-US" smtClean="0"/>
              <a:t>5</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2764035087"/>
              </p:ext>
            </p:extLst>
          </p:nvPr>
        </p:nvGraphicFramePr>
        <p:xfrm>
          <a:off x="83974" y="3068231"/>
          <a:ext cx="5467740" cy="1645464"/>
        </p:xfrm>
        <a:graphic>
          <a:graphicData uri="http://schemas.openxmlformats.org/drawingml/2006/table">
            <a:tbl>
              <a:tblPr firstRow="1" bandRow="1">
                <a:tableStyleId>{3C2FFA5D-87B4-456A-9821-1D502468CF0F}</a:tableStyleId>
              </a:tblPr>
              <a:tblGrid>
                <a:gridCol w="1366935">
                  <a:extLst>
                    <a:ext uri="{9D8B030D-6E8A-4147-A177-3AD203B41FA5}">
                      <a16:colId xmlns:a16="http://schemas.microsoft.com/office/drawing/2014/main" val="2381784793"/>
                    </a:ext>
                  </a:extLst>
                </a:gridCol>
                <a:gridCol w="1366935">
                  <a:extLst>
                    <a:ext uri="{9D8B030D-6E8A-4147-A177-3AD203B41FA5}">
                      <a16:colId xmlns:a16="http://schemas.microsoft.com/office/drawing/2014/main" val="1956025704"/>
                    </a:ext>
                  </a:extLst>
                </a:gridCol>
                <a:gridCol w="1366935">
                  <a:extLst>
                    <a:ext uri="{9D8B030D-6E8A-4147-A177-3AD203B41FA5}">
                      <a16:colId xmlns:a16="http://schemas.microsoft.com/office/drawing/2014/main" val="1623591551"/>
                    </a:ext>
                  </a:extLst>
                </a:gridCol>
                <a:gridCol w="1366935">
                  <a:extLst>
                    <a:ext uri="{9D8B030D-6E8A-4147-A177-3AD203B41FA5}">
                      <a16:colId xmlns:a16="http://schemas.microsoft.com/office/drawing/2014/main" val="2905234707"/>
                    </a:ext>
                  </a:extLst>
                </a:gridCol>
              </a:tblGrid>
              <a:tr h="411366">
                <a:tc>
                  <a:txBody>
                    <a:bodyPr/>
                    <a:lstStyle/>
                    <a:p>
                      <a:pPr algn="ctr"/>
                      <a:r>
                        <a:rPr lang="en-US" sz="2000" b="0" dirty="0" smtClean="0"/>
                        <a:t>Area</a:t>
                      </a:r>
                      <a:endParaRPr lang="en-US" sz="2000" b="0" dirty="0"/>
                    </a:p>
                  </a:txBody>
                  <a:tcPr anchor="ctr"/>
                </a:tc>
                <a:tc>
                  <a:txBody>
                    <a:bodyPr/>
                    <a:lstStyle/>
                    <a:p>
                      <a:pPr algn="ctr"/>
                      <a:r>
                        <a:rPr lang="en-US" sz="2000" b="0" dirty="0" smtClean="0"/>
                        <a:t>ABC (t)</a:t>
                      </a:r>
                      <a:endParaRPr lang="en-US" sz="2000" b="0" dirty="0"/>
                    </a:p>
                  </a:txBody>
                  <a:tcPr anchor="ctr"/>
                </a:tc>
                <a:tc>
                  <a:txBody>
                    <a:bodyPr/>
                    <a:lstStyle/>
                    <a:p>
                      <a:pPr algn="ctr"/>
                      <a:r>
                        <a:rPr lang="en-US" sz="2000" b="0" dirty="0" smtClean="0"/>
                        <a:t>TAC (t)</a:t>
                      </a:r>
                      <a:endParaRPr lang="en-US" sz="2000" b="0" dirty="0"/>
                    </a:p>
                  </a:txBody>
                  <a:tcPr anchor="ctr"/>
                </a:tc>
                <a:tc>
                  <a:txBody>
                    <a:bodyPr/>
                    <a:lstStyle/>
                    <a:p>
                      <a:pPr algn="ctr"/>
                      <a:r>
                        <a:rPr lang="en-US" sz="2000" b="0" dirty="0" smtClean="0"/>
                        <a:t>Catch (t)*</a:t>
                      </a:r>
                      <a:endParaRPr lang="en-US" sz="2000" b="0" dirty="0"/>
                    </a:p>
                  </a:txBody>
                  <a:tcPr anchor="ctr"/>
                </a:tc>
                <a:extLst>
                  <a:ext uri="{0D108BD9-81ED-4DB2-BD59-A6C34878D82A}">
                    <a16:rowId xmlns:a16="http://schemas.microsoft.com/office/drawing/2014/main" val="2399051706"/>
                  </a:ext>
                </a:extLst>
              </a:tr>
              <a:tr h="411366">
                <a:tc>
                  <a:txBody>
                    <a:bodyPr/>
                    <a:lstStyle/>
                    <a:p>
                      <a:pPr algn="ctr"/>
                      <a:r>
                        <a:rPr lang="en-US" sz="2000" b="0" dirty="0" smtClean="0"/>
                        <a:t>WGOA</a:t>
                      </a:r>
                      <a:endParaRPr lang="en-US" sz="2000" b="0" dirty="0"/>
                    </a:p>
                  </a:txBody>
                  <a:tcPr anchor="ctr"/>
                </a:tc>
                <a:tc>
                  <a:txBody>
                    <a:bodyPr/>
                    <a:lstStyle/>
                    <a:p>
                      <a:pPr algn="ctr"/>
                      <a:r>
                        <a:rPr lang="en-US" sz="2000" b="0" dirty="0" smtClean="0"/>
                        <a:t>151</a:t>
                      </a:r>
                      <a:endParaRPr lang="en-US" sz="2000" b="0" dirty="0"/>
                    </a:p>
                  </a:txBody>
                  <a:tcPr anchor="ctr"/>
                </a:tc>
                <a:tc>
                  <a:txBody>
                    <a:bodyPr/>
                    <a:lstStyle/>
                    <a:p>
                      <a:pPr algn="ctr"/>
                      <a:r>
                        <a:rPr lang="en-US" sz="2000" b="0" dirty="0" smtClean="0"/>
                        <a:t>151</a:t>
                      </a:r>
                      <a:endParaRPr lang="en-US" sz="2000" b="0" dirty="0"/>
                    </a:p>
                  </a:txBody>
                  <a:tcPr anchor="ctr"/>
                </a:tc>
                <a:tc>
                  <a:txBody>
                    <a:bodyPr/>
                    <a:lstStyle/>
                    <a:p>
                      <a:pPr algn="ctr"/>
                      <a:r>
                        <a:rPr lang="en-US" sz="2000" b="0" dirty="0" smtClean="0"/>
                        <a:t>59</a:t>
                      </a:r>
                      <a:endParaRPr lang="en-US" sz="2000" b="0" dirty="0"/>
                    </a:p>
                  </a:txBody>
                  <a:tcPr anchor="ctr"/>
                </a:tc>
                <a:extLst>
                  <a:ext uri="{0D108BD9-81ED-4DB2-BD59-A6C34878D82A}">
                    <a16:rowId xmlns:a16="http://schemas.microsoft.com/office/drawing/2014/main" val="2660419777"/>
                  </a:ext>
                </a:extLst>
              </a:tr>
              <a:tr h="411366">
                <a:tc>
                  <a:txBody>
                    <a:bodyPr/>
                    <a:lstStyle/>
                    <a:p>
                      <a:pPr algn="ctr"/>
                      <a:r>
                        <a:rPr lang="en-US" sz="2000" b="0" dirty="0" smtClean="0"/>
                        <a:t>CGOA</a:t>
                      </a:r>
                      <a:endParaRPr lang="en-US" sz="2000" b="0" dirty="0"/>
                    </a:p>
                  </a:txBody>
                  <a:tcPr anchor="ctr"/>
                </a:tc>
                <a:tc>
                  <a:txBody>
                    <a:bodyPr/>
                    <a:lstStyle/>
                    <a:p>
                      <a:pPr algn="ctr"/>
                      <a:r>
                        <a:rPr lang="en-US" sz="2000" b="0" dirty="0" smtClean="0"/>
                        <a:t>2,044</a:t>
                      </a:r>
                      <a:endParaRPr lang="en-US" sz="2000" b="0" dirty="0"/>
                    </a:p>
                  </a:txBody>
                  <a:tcPr anchor="ctr"/>
                </a:tc>
                <a:tc>
                  <a:txBody>
                    <a:bodyPr/>
                    <a:lstStyle/>
                    <a:p>
                      <a:pPr algn="ctr"/>
                      <a:r>
                        <a:rPr lang="en-US" sz="2000" b="0" dirty="0" smtClean="0"/>
                        <a:t>2,044</a:t>
                      </a:r>
                      <a:endParaRPr lang="en-US" sz="2000" b="0" dirty="0"/>
                    </a:p>
                  </a:txBody>
                  <a:tcPr anchor="ctr"/>
                </a:tc>
                <a:tc>
                  <a:txBody>
                    <a:bodyPr/>
                    <a:lstStyle/>
                    <a:p>
                      <a:pPr algn="ctr"/>
                      <a:r>
                        <a:rPr lang="en-US" sz="2000" b="0" dirty="0" smtClean="0"/>
                        <a:t>389</a:t>
                      </a:r>
                      <a:endParaRPr lang="en-US" sz="2000" b="0" dirty="0"/>
                    </a:p>
                  </a:txBody>
                  <a:tcPr anchor="ctr"/>
                </a:tc>
                <a:extLst>
                  <a:ext uri="{0D108BD9-81ED-4DB2-BD59-A6C34878D82A}">
                    <a16:rowId xmlns:a16="http://schemas.microsoft.com/office/drawing/2014/main" val="1637093274"/>
                  </a:ext>
                </a:extLst>
              </a:tr>
              <a:tr h="411366">
                <a:tc>
                  <a:txBody>
                    <a:bodyPr/>
                    <a:lstStyle/>
                    <a:p>
                      <a:pPr algn="ctr"/>
                      <a:r>
                        <a:rPr lang="en-US" sz="2000" b="0" dirty="0" smtClean="0"/>
                        <a:t>EGOA</a:t>
                      </a:r>
                      <a:endParaRPr lang="en-US" sz="2000" b="0" dirty="0"/>
                    </a:p>
                  </a:txBody>
                  <a:tcPr anchor="ctr"/>
                </a:tc>
                <a:tc>
                  <a:txBody>
                    <a:bodyPr/>
                    <a:lstStyle/>
                    <a:p>
                      <a:pPr algn="ctr"/>
                      <a:r>
                        <a:rPr lang="en-US" sz="2000" b="0" dirty="0" smtClean="0"/>
                        <a:t>517</a:t>
                      </a:r>
                      <a:endParaRPr lang="en-US" sz="2000" b="0" dirty="0"/>
                    </a:p>
                  </a:txBody>
                  <a:tcPr anchor="ctr"/>
                </a:tc>
                <a:tc>
                  <a:txBody>
                    <a:bodyPr/>
                    <a:lstStyle/>
                    <a:p>
                      <a:pPr algn="ctr"/>
                      <a:r>
                        <a:rPr lang="en-US" sz="2000" b="0" dirty="0" smtClean="0"/>
                        <a:t>517</a:t>
                      </a:r>
                      <a:endParaRPr lang="en-US" sz="2000" b="0" dirty="0"/>
                    </a:p>
                  </a:txBody>
                  <a:tcPr anchor="ctr"/>
                </a:tc>
                <a:tc>
                  <a:txBody>
                    <a:bodyPr/>
                    <a:lstStyle/>
                    <a:p>
                      <a:pPr algn="ctr"/>
                      <a:r>
                        <a:rPr lang="en-US" sz="2000" b="0" dirty="0" smtClean="0"/>
                        <a:t>607</a:t>
                      </a:r>
                      <a:endParaRPr lang="en-US" sz="2000" b="0" dirty="0"/>
                    </a:p>
                  </a:txBody>
                  <a:tcPr anchor="ctr"/>
                </a:tc>
                <a:extLst>
                  <a:ext uri="{0D108BD9-81ED-4DB2-BD59-A6C34878D82A}">
                    <a16:rowId xmlns:a16="http://schemas.microsoft.com/office/drawing/2014/main" val="3910757080"/>
                  </a:ext>
                </a:extLst>
              </a:tr>
            </a:tbl>
          </a:graphicData>
        </a:graphic>
      </p:graphicFrame>
      <p:sp>
        <p:nvSpPr>
          <p:cNvPr id="18" name="TextBox 17"/>
          <p:cNvSpPr txBox="1"/>
          <p:nvPr/>
        </p:nvSpPr>
        <p:spPr>
          <a:xfrm>
            <a:off x="205272" y="4801325"/>
            <a:ext cx="4141177" cy="461665"/>
          </a:xfrm>
          <a:prstGeom prst="rect">
            <a:avLst/>
          </a:prstGeom>
          <a:noFill/>
        </p:spPr>
        <p:txBody>
          <a:bodyPr wrap="square" rtlCol="0">
            <a:spAutoFit/>
          </a:bodyPr>
          <a:lstStyle/>
          <a:p>
            <a:r>
              <a:rPr lang="en-US" sz="2400" dirty="0" smtClean="0"/>
              <a:t>*As of October 16</a:t>
            </a:r>
            <a:r>
              <a:rPr lang="en-US" sz="2400" baseline="30000" dirty="0" smtClean="0"/>
              <a:t>th</a:t>
            </a:r>
            <a:r>
              <a:rPr lang="en-US" sz="2400" dirty="0" smtClean="0"/>
              <a:t>, 2023</a:t>
            </a:r>
            <a:endParaRPr lang="en-US" sz="2400" dirty="0"/>
          </a:p>
        </p:txBody>
      </p:sp>
    </p:spTree>
    <p:extLst>
      <p:ext uri="{BB962C8B-B14F-4D97-AF65-F5344CB8AC3E}">
        <p14:creationId xmlns:p14="http://schemas.microsoft.com/office/powerpoint/2010/main" val="20792170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589038" y="1665747"/>
            <a:ext cx="6501384" cy="5175504"/>
          </a:xfrm>
          <a:prstGeom prst="rect">
            <a:avLst/>
          </a:prstGeom>
        </p:spPr>
      </p:pic>
      <p:sp>
        <p:nvSpPr>
          <p:cNvPr id="16" name="Rectangle 15"/>
          <p:cNvSpPr/>
          <p:nvPr/>
        </p:nvSpPr>
        <p:spPr>
          <a:xfrm>
            <a:off x="365418" y="411069"/>
            <a:ext cx="11329416" cy="125272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93;p25"/>
          <p:cNvSpPr/>
          <p:nvPr/>
        </p:nvSpPr>
        <p:spPr>
          <a:xfrm>
            <a:off x="369534" y="407473"/>
            <a:ext cx="11325300" cy="1249200"/>
          </a:xfrm>
          <a:prstGeom prst="rect">
            <a:avLst/>
          </a:prstGeom>
          <a:blipFill rotWithShape="1">
            <a:blip r:embed="rId3">
              <a:alphaModFix amt="40000"/>
            </a:blip>
            <a:stretch>
              <a:fillRect t="-203283" b="-376526"/>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 name="Title 1"/>
          <p:cNvSpPr>
            <a:spLocks noGrp="1"/>
          </p:cNvSpPr>
          <p:nvPr>
            <p:ph type="title"/>
          </p:nvPr>
        </p:nvSpPr>
        <p:spPr>
          <a:xfrm>
            <a:off x="487536" y="495754"/>
            <a:ext cx="11027664" cy="987552"/>
          </a:xfrm>
        </p:spPr>
        <p:txBody>
          <a:bodyPr>
            <a:normAutofit fontScale="90000"/>
          </a:bodyPr>
          <a:lstStyle/>
          <a:p>
            <a:pPr>
              <a:lnSpc>
                <a:spcPct val="200000"/>
              </a:lnSpc>
            </a:pPr>
            <a:r>
              <a:rPr lang="en-US" b="1" dirty="0" smtClean="0">
                <a:solidFill>
                  <a:schemeClr val="bg1"/>
                </a:solidFill>
              </a:rPr>
              <a:t>Longnose Skate Area Overview</a:t>
            </a:r>
            <a:endParaRPr lang="en-US" b="1" dirty="0">
              <a:solidFill>
                <a:schemeClr val="bg1"/>
              </a:solidFill>
            </a:endParaRPr>
          </a:p>
        </p:txBody>
      </p:sp>
      <p:sp>
        <p:nvSpPr>
          <p:cNvPr id="3" name="Content Placeholder 2"/>
          <p:cNvSpPr>
            <a:spLocks noGrp="1"/>
          </p:cNvSpPr>
          <p:nvPr>
            <p:ph idx="1"/>
          </p:nvPr>
        </p:nvSpPr>
        <p:spPr/>
        <p:txBody>
          <a:bodyPr>
            <a:normAutofit/>
          </a:bodyPr>
          <a:lstStyle/>
          <a:p>
            <a:r>
              <a:rPr lang="en-US" sz="4800" dirty="0" smtClean="0"/>
              <a:t>Tier 5 </a:t>
            </a:r>
            <a:endParaRPr lang="en-US" sz="4800" dirty="0"/>
          </a:p>
        </p:txBody>
      </p:sp>
      <p:grpSp>
        <p:nvGrpSpPr>
          <p:cNvPr id="12" name="Group 11"/>
          <p:cNvGrpSpPr/>
          <p:nvPr/>
        </p:nvGrpSpPr>
        <p:grpSpPr>
          <a:xfrm>
            <a:off x="365418" y="274070"/>
            <a:ext cx="11298276" cy="104180"/>
            <a:chOff x="450786" y="591521"/>
            <a:chExt cx="11298276" cy="104180"/>
          </a:xfrm>
        </p:grpSpPr>
        <p:sp>
          <p:nvSpPr>
            <p:cNvPr id="13" name="Rectangle 12"/>
            <p:cNvSpPr/>
            <p:nvPr/>
          </p:nvSpPr>
          <p:spPr>
            <a:xfrm>
              <a:off x="450786" y="595117"/>
              <a:ext cx="3703320" cy="10058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35076" y="591521"/>
              <a:ext cx="3703320" cy="10058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p:cNvSpPr/>
            <p:nvPr/>
          </p:nvSpPr>
          <p:spPr>
            <a:xfrm>
              <a:off x="8045742" y="591574"/>
              <a:ext cx="3703320" cy="1005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A6E9310F-03E9-4167-9B9E-E182845AC894}" type="slidenum">
              <a:rPr lang="en-US" smtClean="0"/>
              <a:t>6</a:t>
            </a:fld>
            <a:endParaRPr lang="en-US"/>
          </a:p>
        </p:txBody>
      </p:sp>
      <p:graphicFrame>
        <p:nvGraphicFramePr>
          <p:cNvPr id="11" name="Table 10"/>
          <p:cNvGraphicFramePr>
            <a:graphicFrameLocks noGrp="1"/>
          </p:cNvGraphicFramePr>
          <p:nvPr>
            <p:extLst/>
          </p:nvPr>
        </p:nvGraphicFramePr>
        <p:xfrm>
          <a:off x="83974" y="3068231"/>
          <a:ext cx="5467740" cy="1645464"/>
        </p:xfrm>
        <a:graphic>
          <a:graphicData uri="http://schemas.openxmlformats.org/drawingml/2006/table">
            <a:tbl>
              <a:tblPr firstRow="1" bandRow="1">
                <a:tableStyleId>{3C2FFA5D-87B4-456A-9821-1D502468CF0F}</a:tableStyleId>
              </a:tblPr>
              <a:tblGrid>
                <a:gridCol w="1366935">
                  <a:extLst>
                    <a:ext uri="{9D8B030D-6E8A-4147-A177-3AD203B41FA5}">
                      <a16:colId xmlns:a16="http://schemas.microsoft.com/office/drawing/2014/main" val="2381784793"/>
                    </a:ext>
                  </a:extLst>
                </a:gridCol>
                <a:gridCol w="1366935">
                  <a:extLst>
                    <a:ext uri="{9D8B030D-6E8A-4147-A177-3AD203B41FA5}">
                      <a16:colId xmlns:a16="http://schemas.microsoft.com/office/drawing/2014/main" val="1956025704"/>
                    </a:ext>
                  </a:extLst>
                </a:gridCol>
                <a:gridCol w="1366935">
                  <a:extLst>
                    <a:ext uri="{9D8B030D-6E8A-4147-A177-3AD203B41FA5}">
                      <a16:colId xmlns:a16="http://schemas.microsoft.com/office/drawing/2014/main" val="1623591551"/>
                    </a:ext>
                  </a:extLst>
                </a:gridCol>
                <a:gridCol w="1366935">
                  <a:extLst>
                    <a:ext uri="{9D8B030D-6E8A-4147-A177-3AD203B41FA5}">
                      <a16:colId xmlns:a16="http://schemas.microsoft.com/office/drawing/2014/main" val="2905234707"/>
                    </a:ext>
                  </a:extLst>
                </a:gridCol>
              </a:tblGrid>
              <a:tr h="411366">
                <a:tc>
                  <a:txBody>
                    <a:bodyPr/>
                    <a:lstStyle/>
                    <a:p>
                      <a:pPr algn="ctr"/>
                      <a:r>
                        <a:rPr lang="en-US" sz="2000" b="0" dirty="0" smtClean="0"/>
                        <a:t>Area</a:t>
                      </a:r>
                      <a:endParaRPr lang="en-US" sz="2000" b="0" dirty="0"/>
                    </a:p>
                  </a:txBody>
                  <a:tcPr anchor="ctr"/>
                </a:tc>
                <a:tc>
                  <a:txBody>
                    <a:bodyPr/>
                    <a:lstStyle/>
                    <a:p>
                      <a:pPr algn="ctr"/>
                      <a:r>
                        <a:rPr lang="en-US" sz="2000" b="0" dirty="0" smtClean="0"/>
                        <a:t>ABC (t)</a:t>
                      </a:r>
                      <a:endParaRPr lang="en-US" sz="2000" b="0" dirty="0"/>
                    </a:p>
                  </a:txBody>
                  <a:tcPr anchor="ctr"/>
                </a:tc>
                <a:tc>
                  <a:txBody>
                    <a:bodyPr/>
                    <a:lstStyle/>
                    <a:p>
                      <a:pPr algn="ctr"/>
                      <a:r>
                        <a:rPr lang="en-US" sz="2000" b="0" dirty="0" smtClean="0"/>
                        <a:t>TAC (t)</a:t>
                      </a:r>
                      <a:endParaRPr lang="en-US" sz="2000" b="0" dirty="0"/>
                    </a:p>
                  </a:txBody>
                  <a:tcPr anchor="ctr"/>
                </a:tc>
                <a:tc>
                  <a:txBody>
                    <a:bodyPr/>
                    <a:lstStyle/>
                    <a:p>
                      <a:pPr algn="ctr"/>
                      <a:r>
                        <a:rPr lang="en-US" sz="2000" b="0" dirty="0" smtClean="0"/>
                        <a:t>Catch (t)*</a:t>
                      </a:r>
                      <a:endParaRPr lang="en-US" sz="2000" b="0" dirty="0"/>
                    </a:p>
                  </a:txBody>
                  <a:tcPr anchor="ctr"/>
                </a:tc>
                <a:extLst>
                  <a:ext uri="{0D108BD9-81ED-4DB2-BD59-A6C34878D82A}">
                    <a16:rowId xmlns:a16="http://schemas.microsoft.com/office/drawing/2014/main" val="2399051706"/>
                  </a:ext>
                </a:extLst>
              </a:tr>
              <a:tr h="411366">
                <a:tc>
                  <a:txBody>
                    <a:bodyPr/>
                    <a:lstStyle/>
                    <a:p>
                      <a:pPr algn="ctr"/>
                      <a:r>
                        <a:rPr lang="en-US" sz="2000" b="0" dirty="0" smtClean="0"/>
                        <a:t>WGOA</a:t>
                      </a:r>
                      <a:endParaRPr lang="en-US" sz="2000" b="0" dirty="0"/>
                    </a:p>
                  </a:txBody>
                  <a:tcPr anchor="ctr"/>
                </a:tc>
                <a:tc>
                  <a:txBody>
                    <a:bodyPr/>
                    <a:lstStyle/>
                    <a:p>
                      <a:pPr algn="ctr"/>
                      <a:r>
                        <a:rPr lang="en-US" sz="2000" b="0" dirty="0" smtClean="0"/>
                        <a:t>151</a:t>
                      </a:r>
                      <a:endParaRPr lang="en-US" sz="2000" b="0" dirty="0"/>
                    </a:p>
                  </a:txBody>
                  <a:tcPr anchor="ctr"/>
                </a:tc>
                <a:tc>
                  <a:txBody>
                    <a:bodyPr/>
                    <a:lstStyle/>
                    <a:p>
                      <a:pPr algn="ctr"/>
                      <a:r>
                        <a:rPr lang="en-US" sz="2000" b="0" dirty="0" smtClean="0"/>
                        <a:t>151</a:t>
                      </a:r>
                      <a:endParaRPr lang="en-US" sz="2000" b="0" dirty="0"/>
                    </a:p>
                  </a:txBody>
                  <a:tcPr anchor="ctr"/>
                </a:tc>
                <a:tc>
                  <a:txBody>
                    <a:bodyPr/>
                    <a:lstStyle/>
                    <a:p>
                      <a:pPr algn="ctr"/>
                      <a:r>
                        <a:rPr lang="en-US" sz="2000" b="0" dirty="0" smtClean="0"/>
                        <a:t>59</a:t>
                      </a:r>
                      <a:endParaRPr lang="en-US" sz="2000" b="0" dirty="0"/>
                    </a:p>
                  </a:txBody>
                  <a:tcPr anchor="ctr"/>
                </a:tc>
                <a:extLst>
                  <a:ext uri="{0D108BD9-81ED-4DB2-BD59-A6C34878D82A}">
                    <a16:rowId xmlns:a16="http://schemas.microsoft.com/office/drawing/2014/main" val="2660419777"/>
                  </a:ext>
                </a:extLst>
              </a:tr>
              <a:tr h="411366">
                <a:tc>
                  <a:txBody>
                    <a:bodyPr/>
                    <a:lstStyle/>
                    <a:p>
                      <a:pPr algn="ctr"/>
                      <a:r>
                        <a:rPr lang="en-US" sz="2000" b="0" dirty="0" smtClean="0"/>
                        <a:t>CGOA</a:t>
                      </a:r>
                      <a:endParaRPr lang="en-US" sz="2000" b="0" dirty="0"/>
                    </a:p>
                  </a:txBody>
                  <a:tcPr anchor="ctr"/>
                </a:tc>
                <a:tc>
                  <a:txBody>
                    <a:bodyPr/>
                    <a:lstStyle/>
                    <a:p>
                      <a:pPr algn="ctr"/>
                      <a:r>
                        <a:rPr lang="en-US" sz="2000" b="0" dirty="0" smtClean="0"/>
                        <a:t>2,044</a:t>
                      </a:r>
                      <a:endParaRPr lang="en-US" sz="2000" b="0" dirty="0"/>
                    </a:p>
                  </a:txBody>
                  <a:tcPr anchor="ctr"/>
                </a:tc>
                <a:tc>
                  <a:txBody>
                    <a:bodyPr/>
                    <a:lstStyle/>
                    <a:p>
                      <a:pPr algn="ctr"/>
                      <a:r>
                        <a:rPr lang="en-US" sz="2000" b="0" dirty="0" smtClean="0"/>
                        <a:t>2,044</a:t>
                      </a:r>
                      <a:endParaRPr lang="en-US" sz="2000" b="0" dirty="0"/>
                    </a:p>
                  </a:txBody>
                  <a:tcPr anchor="ctr"/>
                </a:tc>
                <a:tc>
                  <a:txBody>
                    <a:bodyPr/>
                    <a:lstStyle/>
                    <a:p>
                      <a:pPr algn="ctr"/>
                      <a:r>
                        <a:rPr lang="en-US" sz="2000" b="0" dirty="0" smtClean="0"/>
                        <a:t>389</a:t>
                      </a:r>
                      <a:endParaRPr lang="en-US" sz="2000" b="0" dirty="0"/>
                    </a:p>
                  </a:txBody>
                  <a:tcPr anchor="ctr"/>
                </a:tc>
                <a:extLst>
                  <a:ext uri="{0D108BD9-81ED-4DB2-BD59-A6C34878D82A}">
                    <a16:rowId xmlns:a16="http://schemas.microsoft.com/office/drawing/2014/main" val="1637093274"/>
                  </a:ext>
                </a:extLst>
              </a:tr>
              <a:tr h="411366">
                <a:tc>
                  <a:txBody>
                    <a:bodyPr/>
                    <a:lstStyle/>
                    <a:p>
                      <a:pPr algn="ctr"/>
                      <a:r>
                        <a:rPr lang="en-US" sz="2000" b="0" dirty="0" smtClean="0"/>
                        <a:t>EGOA</a:t>
                      </a:r>
                      <a:endParaRPr lang="en-US" sz="2000" b="0" dirty="0"/>
                    </a:p>
                  </a:txBody>
                  <a:tcPr anchor="ctr"/>
                </a:tc>
                <a:tc>
                  <a:txBody>
                    <a:bodyPr/>
                    <a:lstStyle/>
                    <a:p>
                      <a:pPr algn="ctr"/>
                      <a:r>
                        <a:rPr lang="en-US" sz="2000" b="0" dirty="0" smtClean="0"/>
                        <a:t>517</a:t>
                      </a:r>
                      <a:endParaRPr lang="en-US" sz="2000" b="0" dirty="0"/>
                    </a:p>
                  </a:txBody>
                  <a:tcPr anchor="ctr"/>
                </a:tc>
                <a:tc>
                  <a:txBody>
                    <a:bodyPr/>
                    <a:lstStyle/>
                    <a:p>
                      <a:pPr algn="ctr"/>
                      <a:r>
                        <a:rPr lang="en-US" sz="2000" b="0" dirty="0" smtClean="0"/>
                        <a:t>517</a:t>
                      </a:r>
                      <a:endParaRPr lang="en-US" sz="2000" b="0" dirty="0"/>
                    </a:p>
                  </a:txBody>
                  <a:tcPr anchor="ctr"/>
                </a:tc>
                <a:tc>
                  <a:txBody>
                    <a:bodyPr/>
                    <a:lstStyle/>
                    <a:p>
                      <a:pPr algn="ctr"/>
                      <a:r>
                        <a:rPr lang="en-US" sz="2000" b="0" dirty="0" smtClean="0"/>
                        <a:t>607</a:t>
                      </a:r>
                      <a:endParaRPr lang="en-US" sz="2000" b="0" dirty="0"/>
                    </a:p>
                  </a:txBody>
                  <a:tcPr anchor="ctr"/>
                </a:tc>
                <a:extLst>
                  <a:ext uri="{0D108BD9-81ED-4DB2-BD59-A6C34878D82A}">
                    <a16:rowId xmlns:a16="http://schemas.microsoft.com/office/drawing/2014/main" val="3910757080"/>
                  </a:ext>
                </a:extLst>
              </a:tr>
            </a:tbl>
          </a:graphicData>
        </a:graphic>
      </p:graphicFrame>
      <p:sp>
        <p:nvSpPr>
          <p:cNvPr id="18" name="TextBox 17"/>
          <p:cNvSpPr txBox="1"/>
          <p:nvPr/>
        </p:nvSpPr>
        <p:spPr>
          <a:xfrm>
            <a:off x="205272" y="4801325"/>
            <a:ext cx="4141177" cy="461665"/>
          </a:xfrm>
          <a:prstGeom prst="rect">
            <a:avLst/>
          </a:prstGeom>
          <a:noFill/>
        </p:spPr>
        <p:txBody>
          <a:bodyPr wrap="square" rtlCol="0">
            <a:spAutoFit/>
          </a:bodyPr>
          <a:lstStyle/>
          <a:p>
            <a:r>
              <a:rPr lang="en-US" sz="2400" dirty="0" smtClean="0"/>
              <a:t>*As of October 16</a:t>
            </a:r>
            <a:r>
              <a:rPr lang="en-US" sz="2400" baseline="30000" dirty="0" smtClean="0"/>
              <a:t>th</a:t>
            </a:r>
            <a:r>
              <a:rPr lang="en-US" sz="2400" dirty="0" smtClean="0"/>
              <a:t>, 2023</a:t>
            </a:r>
            <a:endParaRPr lang="en-US" sz="2400" dirty="0"/>
          </a:p>
        </p:txBody>
      </p:sp>
    </p:spTree>
    <p:extLst>
      <p:ext uri="{BB962C8B-B14F-4D97-AF65-F5344CB8AC3E}">
        <p14:creationId xmlns:p14="http://schemas.microsoft.com/office/powerpoint/2010/main" val="4783478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589038" y="1665747"/>
            <a:ext cx="6501384" cy="5175504"/>
          </a:xfrm>
          <a:prstGeom prst="rect">
            <a:avLst/>
          </a:prstGeom>
        </p:spPr>
      </p:pic>
      <p:sp>
        <p:nvSpPr>
          <p:cNvPr id="16" name="Rectangle 15"/>
          <p:cNvSpPr/>
          <p:nvPr/>
        </p:nvSpPr>
        <p:spPr>
          <a:xfrm>
            <a:off x="365418" y="411069"/>
            <a:ext cx="11329416" cy="125272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93;p25"/>
          <p:cNvSpPr/>
          <p:nvPr/>
        </p:nvSpPr>
        <p:spPr>
          <a:xfrm>
            <a:off x="369534" y="407473"/>
            <a:ext cx="11325300" cy="1249200"/>
          </a:xfrm>
          <a:prstGeom prst="rect">
            <a:avLst/>
          </a:prstGeom>
          <a:blipFill rotWithShape="1">
            <a:blip r:embed="rId3">
              <a:alphaModFix amt="40000"/>
            </a:blip>
            <a:stretch>
              <a:fillRect t="-203283" b="-376526"/>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 name="Title 1"/>
          <p:cNvSpPr>
            <a:spLocks noGrp="1"/>
          </p:cNvSpPr>
          <p:nvPr>
            <p:ph type="title"/>
          </p:nvPr>
        </p:nvSpPr>
        <p:spPr>
          <a:xfrm>
            <a:off x="487536" y="495754"/>
            <a:ext cx="11027664" cy="987552"/>
          </a:xfrm>
        </p:spPr>
        <p:txBody>
          <a:bodyPr>
            <a:normAutofit fontScale="90000"/>
          </a:bodyPr>
          <a:lstStyle/>
          <a:p>
            <a:pPr>
              <a:lnSpc>
                <a:spcPct val="200000"/>
              </a:lnSpc>
            </a:pPr>
            <a:r>
              <a:rPr lang="en-US" b="1" dirty="0" smtClean="0">
                <a:solidFill>
                  <a:schemeClr val="bg1"/>
                </a:solidFill>
              </a:rPr>
              <a:t>Longnose Skate Area Overview</a:t>
            </a:r>
            <a:endParaRPr lang="en-US" b="1" dirty="0">
              <a:solidFill>
                <a:schemeClr val="bg1"/>
              </a:solidFill>
            </a:endParaRPr>
          </a:p>
        </p:txBody>
      </p:sp>
      <p:sp>
        <p:nvSpPr>
          <p:cNvPr id="3" name="Content Placeholder 2"/>
          <p:cNvSpPr>
            <a:spLocks noGrp="1"/>
          </p:cNvSpPr>
          <p:nvPr>
            <p:ph idx="1"/>
          </p:nvPr>
        </p:nvSpPr>
        <p:spPr/>
        <p:txBody>
          <a:bodyPr>
            <a:normAutofit/>
          </a:bodyPr>
          <a:lstStyle/>
          <a:p>
            <a:r>
              <a:rPr lang="en-US" sz="4800" dirty="0" smtClean="0"/>
              <a:t>Tier 5 </a:t>
            </a:r>
            <a:endParaRPr lang="en-US" sz="4800" dirty="0"/>
          </a:p>
        </p:txBody>
      </p:sp>
      <p:grpSp>
        <p:nvGrpSpPr>
          <p:cNvPr id="12" name="Group 11"/>
          <p:cNvGrpSpPr/>
          <p:nvPr/>
        </p:nvGrpSpPr>
        <p:grpSpPr>
          <a:xfrm>
            <a:off x="365418" y="274070"/>
            <a:ext cx="11298276" cy="104180"/>
            <a:chOff x="450786" y="591521"/>
            <a:chExt cx="11298276" cy="104180"/>
          </a:xfrm>
        </p:grpSpPr>
        <p:sp>
          <p:nvSpPr>
            <p:cNvPr id="13" name="Rectangle 12"/>
            <p:cNvSpPr/>
            <p:nvPr/>
          </p:nvSpPr>
          <p:spPr>
            <a:xfrm>
              <a:off x="450786" y="595117"/>
              <a:ext cx="3703320" cy="10058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35076" y="591521"/>
              <a:ext cx="3703320" cy="10058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p:cNvSpPr/>
            <p:nvPr/>
          </p:nvSpPr>
          <p:spPr>
            <a:xfrm>
              <a:off x="8045742" y="591574"/>
              <a:ext cx="3703320" cy="1005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A6E9310F-03E9-4167-9B9E-E182845AC894}" type="slidenum">
              <a:rPr lang="en-US" smtClean="0"/>
              <a:t>7</a:t>
            </a:fld>
            <a:endParaRPr lang="en-US"/>
          </a:p>
        </p:txBody>
      </p:sp>
      <p:graphicFrame>
        <p:nvGraphicFramePr>
          <p:cNvPr id="11" name="Table 10"/>
          <p:cNvGraphicFramePr>
            <a:graphicFrameLocks noGrp="1"/>
          </p:cNvGraphicFramePr>
          <p:nvPr>
            <p:extLst/>
          </p:nvPr>
        </p:nvGraphicFramePr>
        <p:xfrm>
          <a:off x="83974" y="3068231"/>
          <a:ext cx="5467740" cy="1645464"/>
        </p:xfrm>
        <a:graphic>
          <a:graphicData uri="http://schemas.openxmlformats.org/drawingml/2006/table">
            <a:tbl>
              <a:tblPr firstRow="1" bandRow="1">
                <a:tableStyleId>{3C2FFA5D-87B4-456A-9821-1D502468CF0F}</a:tableStyleId>
              </a:tblPr>
              <a:tblGrid>
                <a:gridCol w="1366935">
                  <a:extLst>
                    <a:ext uri="{9D8B030D-6E8A-4147-A177-3AD203B41FA5}">
                      <a16:colId xmlns:a16="http://schemas.microsoft.com/office/drawing/2014/main" val="2381784793"/>
                    </a:ext>
                  </a:extLst>
                </a:gridCol>
                <a:gridCol w="1366935">
                  <a:extLst>
                    <a:ext uri="{9D8B030D-6E8A-4147-A177-3AD203B41FA5}">
                      <a16:colId xmlns:a16="http://schemas.microsoft.com/office/drawing/2014/main" val="1956025704"/>
                    </a:ext>
                  </a:extLst>
                </a:gridCol>
                <a:gridCol w="1366935">
                  <a:extLst>
                    <a:ext uri="{9D8B030D-6E8A-4147-A177-3AD203B41FA5}">
                      <a16:colId xmlns:a16="http://schemas.microsoft.com/office/drawing/2014/main" val="1623591551"/>
                    </a:ext>
                  </a:extLst>
                </a:gridCol>
                <a:gridCol w="1366935">
                  <a:extLst>
                    <a:ext uri="{9D8B030D-6E8A-4147-A177-3AD203B41FA5}">
                      <a16:colId xmlns:a16="http://schemas.microsoft.com/office/drawing/2014/main" val="2905234707"/>
                    </a:ext>
                  </a:extLst>
                </a:gridCol>
              </a:tblGrid>
              <a:tr h="411366">
                <a:tc>
                  <a:txBody>
                    <a:bodyPr/>
                    <a:lstStyle/>
                    <a:p>
                      <a:pPr algn="ctr"/>
                      <a:r>
                        <a:rPr lang="en-US" sz="2000" b="0" dirty="0" smtClean="0"/>
                        <a:t>Area</a:t>
                      </a:r>
                      <a:endParaRPr lang="en-US" sz="2000" b="0" dirty="0"/>
                    </a:p>
                  </a:txBody>
                  <a:tcPr anchor="ctr"/>
                </a:tc>
                <a:tc>
                  <a:txBody>
                    <a:bodyPr/>
                    <a:lstStyle/>
                    <a:p>
                      <a:pPr algn="ctr"/>
                      <a:r>
                        <a:rPr lang="en-US" sz="2000" b="0" dirty="0" smtClean="0"/>
                        <a:t>ABC (t)</a:t>
                      </a:r>
                      <a:endParaRPr lang="en-US" sz="2000" b="0" dirty="0"/>
                    </a:p>
                  </a:txBody>
                  <a:tcPr anchor="ctr"/>
                </a:tc>
                <a:tc>
                  <a:txBody>
                    <a:bodyPr/>
                    <a:lstStyle/>
                    <a:p>
                      <a:pPr algn="ctr"/>
                      <a:r>
                        <a:rPr lang="en-US" sz="2000" b="0" dirty="0" smtClean="0"/>
                        <a:t>TAC (t)</a:t>
                      </a:r>
                      <a:endParaRPr lang="en-US" sz="2000" b="0" dirty="0"/>
                    </a:p>
                  </a:txBody>
                  <a:tcPr anchor="ctr"/>
                </a:tc>
                <a:tc>
                  <a:txBody>
                    <a:bodyPr/>
                    <a:lstStyle/>
                    <a:p>
                      <a:pPr algn="ctr"/>
                      <a:r>
                        <a:rPr lang="en-US" sz="2000" b="0" dirty="0" smtClean="0"/>
                        <a:t>Catch (t)*</a:t>
                      </a:r>
                      <a:endParaRPr lang="en-US" sz="2000" b="0" dirty="0"/>
                    </a:p>
                  </a:txBody>
                  <a:tcPr anchor="ctr"/>
                </a:tc>
                <a:extLst>
                  <a:ext uri="{0D108BD9-81ED-4DB2-BD59-A6C34878D82A}">
                    <a16:rowId xmlns:a16="http://schemas.microsoft.com/office/drawing/2014/main" val="2399051706"/>
                  </a:ext>
                </a:extLst>
              </a:tr>
              <a:tr h="411366">
                <a:tc>
                  <a:txBody>
                    <a:bodyPr/>
                    <a:lstStyle/>
                    <a:p>
                      <a:pPr algn="ctr"/>
                      <a:r>
                        <a:rPr lang="en-US" sz="2000" b="0" dirty="0" smtClean="0"/>
                        <a:t>WGOA</a:t>
                      </a:r>
                      <a:endParaRPr lang="en-US" sz="2000" b="0" dirty="0"/>
                    </a:p>
                  </a:txBody>
                  <a:tcPr anchor="ctr"/>
                </a:tc>
                <a:tc>
                  <a:txBody>
                    <a:bodyPr/>
                    <a:lstStyle/>
                    <a:p>
                      <a:pPr algn="ctr"/>
                      <a:r>
                        <a:rPr lang="en-US" sz="2000" b="0" dirty="0" smtClean="0"/>
                        <a:t>151</a:t>
                      </a:r>
                      <a:endParaRPr lang="en-US" sz="2000" b="0" dirty="0"/>
                    </a:p>
                  </a:txBody>
                  <a:tcPr anchor="ctr"/>
                </a:tc>
                <a:tc>
                  <a:txBody>
                    <a:bodyPr/>
                    <a:lstStyle/>
                    <a:p>
                      <a:pPr algn="ctr"/>
                      <a:r>
                        <a:rPr lang="en-US" sz="2000" b="0" dirty="0" smtClean="0"/>
                        <a:t>151</a:t>
                      </a:r>
                      <a:endParaRPr lang="en-US" sz="2000" b="0" dirty="0"/>
                    </a:p>
                  </a:txBody>
                  <a:tcPr anchor="ctr"/>
                </a:tc>
                <a:tc>
                  <a:txBody>
                    <a:bodyPr/>
                    <a:lstStyle/>
                    <a:p>
                      <a:pPr algn="ctr"/>
                      <a:r>
                        <a:rPr lang="en-US" sz="2000" b="0" dirty="0" smtClean="0"/>
                        <a:t>59</a:t>
                      </a:r>
                      <a:endParaRPr lang="en-US" sz="2000" b="0" dirty="0"/>
                    </a:p>
                  </a:txBody>
                  <a:tcPr anchor="ctr"/>
                </a:tc>
                <a:extLst>
                  <a:ext uri="{0D108BD9-81ED-4DB2-BD59-A6C34878D82A}">
                    <a16:rowId xmlns:a16="http://schemas.microsoft.com/office/drawing/2014/main" val="2660419777"/>
                  </a:ext>
                </a:extLst>
              </a:tr>
              <a:tr h="411366">
                <a:tc>
                  <a:txBody>
                    <a:bodyPr/>
                    <a:lstStyle/>
                    <a:p>
                      <a:pPr algn="ctr"/>
                      <a:r>
                        <a:rPr lang="en-US" sz="2000" b="0" dirty="0" smtClean="0"/>
                        <a:t>CGOA</a:t>
                      </a:r>
                      <a:endParaRPr lang="en-US" sz="2000" b="0" dirty="0"/>
                    </a:p>
                  </a:txBody>
                  <a:tcPr anchor="ctr"/>
                </a:tc>
                <a:tc>
                  <a:txBody>
                    <a:bodyPr/>
                    <a:lstStyle/>
                    <a:p>
                      <a:pPr algn="ctr"/>
                      <a:r>
                        <a:rPr lang="en-US" sz="2000" b="0" dirty="0" smtClean="0"/>
                        <a:t>2,044</a:t>
                      </a:r>
                      <a:endParaRPr lang="en-US" sz="2000" b="0" dirty="0"/>
                    </a:p>
                  </a:txBody>
                  <a:tcPr anchor="ctr"/>
                </a:tc>
                <a:tc>
                  <a:txBody>
                    <a:bodyPr/>
                    <a:lstStyle/>
                    <a:p>
                      <a:pPr algn="ctr"/>
                      <a:r>
                        <a:rPr lang="en-US" sz="2000" b="0" dirty="0" smtClean="0"/>
                        <a:t>2,044</a:t>
                      </a:r>
                      <a:endParaRPr lang="en-US" sz="2000" b="0" dirty="0"/>
                    </a:p>
                  </a:txBody>
                  <a:tcPr anchor="ctr"/>
                </a:tc>
                <a:tc>
                  <a:txBody>
                    <a:bodyPr/>
                    <a:lstStyle/>
                    <a:p>
                      <a:pPr algn="ctr"/>
                      <a:r>
                        <a:rPr lang="en-US" sz="2000" b="0" dirty="0" smtClean="0"/>
                        <a:t>389</a:t>
                      </a:r>
                      <a:endParaRPr lang="en-US" sz="2000" b="0" dirty="0"/>
                    </a:p>
                  </a:txBody>
                  <a:tcPr anchor="ctr"/>
                </a:tc>
                <a:extLst>
                  <a:ext uri="{0D108BD9-81ED-4DB2-BD59-A6C34878D82A}">
                    <a16:rowId xmlns:a16="http://schemas.microsoft.com/office/drawing/2014/main" val="1637093274"/>
                  </a:ext>
                </a:extLst>
              </a:tr>
              <a:tr h="411366">
                <a:tc>
                  <a:txBody>
                    <a:bodyPr/>
                    <a:lstStyle/>
                    <a:p>
                      <a:pPr algn="ctr"/>
                      <a:r>
                        <a:rPr lang="en-US" sz="2000" b="0" dirty="0" smtClean="0"/>
                        <a:t>EGOA</a:t>
                      </a:r>
                      <a:endParaRPr lang="en-US" sz="2000" b="0" dirty="0"/>
                    </a:p>
                  </a:txBody>
                  <a:tcPr anchor="ctr"/>
                </a:tc>
                <a:tc>
                  <a:txBody>
                    <a:bodyPr/>
                    <a:lstStyle/>
                    <a:p>
                      <a:pPr algn="ctr"/>
                      <a:r>
                        <a:rPr lang="en-US" sz="2000" b="0" dirty="0" smtClean="0"/>
                        <a:t>517</a:t>
                      </a:r>
                      <a:endParaRPr lang="en-US" sz="2000" b="0" dirty="0"/>
                    </a:p>
                  </a:txBody>
                  <a:tcPr anchor="ctr"/>
                </a:tc>
                <a:tc>
                  <a:txBody>
                    <a:bodyPr/>
                    <a:lstStyle/>
                    <a:p>
                      <a:pPr algn="ctr"/>
                      <a:r>
                        <a:rPr lang="en-US" sz="2000" b="0" dirty="0" smtClean="0"/>
                        <a:t>517</a:t>
                      </a:r>
                      <a:endParaRPr lang="en-US" sz="2000" b="0" dirty="0"/>
                    </a:p>
                  </a:txBody>
                  <a:tcPr anchor="ctr"/>
                </a:tc>
                <a:tc>
                  <a:txBody>
                    <a:bodyPr/>
                    <a:lstStyle/>
                    <a:p>
                      <a:pPr algn="ctr"/>
                      <a:r>
                        <a:rPr lang="en-US" sz="2000" b="0" dirty="0" smtClean="0"/>
                        <a:t>607</a:t>
                      </a:r>
                      <a:endParaRPr lang="en-US" sz="2000" b="0" dirty="0"/>
                    </a:p>
                  </a:txBody>
                  <a:tcPr anchor="ctr"/>
                </a:tc>
                <a:extLst>
                  <a:ext uri="{0D108BD9-81ED-4DB2-BD59-A6C34878D82A}">
                    <a16:rowId xmlns:a16="http://schemas.microsoft.com/office/drawing/2014/main" val="3910757080"/>
                  </a:ext>
                </a:extLst>
              </a:tr>
            </a:tbl>
          </a:graphicData>
        </a:graphic>
      </p:graphicFrame>
      <p:sp>
        <p:nvSpPr>
          <p:cNvPr id="18" name="TextBox 17"/>
          <p:cNvSpPr txBox="1"/>
          <p:nvPr/>
        </p:nvSpPr>
        <p:spPr>
          <a:xfrm>
            <a:off x="205272" y="4801325"/>
            <a:ext cx="4141177" cy="461665"/>
          </a:xfrm>
          <a:prstGeom prst="rect">
            <a:avLst/>
          </a:prstGeom>
          <a:noFill/>
        </p:spPr>
        <p:txBody>
          <a:bodyPr wrap="square" rtlCol="0">
            <a:spAutoFit/>
          </a:bodyPr>
          <a:lstStyle/>
          <a:p>
            <a:r>
              <a:rPr lang="en-US" sz="2400" dirty="0" smtClean="0"/>
              <a:t>*As of October 16</a:t>
            </a:r>
            <a:r>
              <a:rPr lang="en-US" sz="2400" baseline="30000" dirty="0" smtClean="0"/>
              <a:t>th</a:t>
            </a:r>
            <a:r>
              <a:rPr lang="en-US" sz="2400" dirty="0" smtClean="0"/>
              <a:t>, 2023</a:t>
            </a:r>
            <a:endParaRPr lang="en-US" sz="2400" dirty="0"/>
          </a:p>
        </p:txBody>
      </p:sp>
      <p:sp>
        <p:nvSpPr>
          <p:cNvPr id="5" name="Rectangle 4"/>
          <p:cNvSpPr/>
          <p:nvPr/>
        </p:nvSpPr>
        <p:spPr>
          <a:xfrm>
            <a:off x="1716657" y="4346654"/>
            <a:ext cx="3432859" cy="36704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10645543" y="5524901"/>
            <a:ext cx="259882" cy="211756"/>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69641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65418" y="411069"/>
            <a:ext cx="11329416" cy="125272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93;p25"/>
          <p:cNvSpPr/>
          <p:nvPr/>
        </p:nvSpPr>
        <p:spPr>
          <a:xfrm>
            <a:off x="369534" y="407473"/>
            <a:ext cx="11325300" cy="1249200"/>
          </a:xfrm>
          <a:prstGeom prst="rect">
            <a:avLst/>
          </a:prstGeom>
          <a:blipFill rotWithShape="1">
            <a:blip r:embed="rId3">
              <a:alphaModFix amt="40000"/>
            </a:blip>
            <a:stretch>
              <a:fillRect t="-203283" b="-376526"/>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 name="Title 1"/>
          <p:cNvSpPr>
            <a:spLocks noGrp="1"/>
          </p:cNvSpPr>
          <p:nvPr>
            <p:ph type="title"/>
          </p:nvPr>
        </p:nvSpPr>
        <p:spPr>
          <a:xfrm>
            <a:off x="487536" y="495754"/>
            <a:ext cx="11027664" cy="987552"/>
          </a:xfrm>
        </p:spPr>
        <p:txBody>
          <a:bodyPr>
            <a:normAutofit fontScale="90000"/>
          </a:bodyPr>
          <a:lstStyle/>
          <a:p>
            <a:pPr>
              <a:lnSpc>
                <a:spcPct val="200000"/>
              </a:lnSpc>
            </a:pPr>
            <a:r>
              <a:rPr lang="en-US" b="1" dirty="0" smtClean="0">
                <a:solidFill>
                  <a:schemeClr val="bg1"/>
                </a:solidFill>
              </a:rPr>
              <a:t>Analytical Approach</a:t>
            </a:r>
            <a:endParaRPr lang="en-US" b="1" dirty="0">
              <a:solidFill>
                <a:schemeClr val="bg1"/>
              </a:solidFill>
            </a:endParaRPr>
          </a:p>
        </p:txBody>
      </p:sp>
      <p:sp>
        <p:nvSpPr>
          <p:cNvPr id="3" name="Content Placeholder 2"/>
          <p:cNvSpPr>
            <a:spLocks noGrp="1"/>
          </p:cNvSpPr>
          <p:nvPr>
            <p:ph idx="1"/>
          </p:nvPr>
        </p:nvSpPr>
        <p:spPr/>
        <p:txBody>
          <a:bodyPr>
            <a:noAutofit/>
          </a:bodyPr>
          <a:lstStyle/>
          <a:p>
            <a:pPr>
              <a:buSzPct val="120000"/>
            </a:pPr>
            <a:r>
              <a:rPr lang="en-US" sz="3200" dirty="0" smtClean="0"/>
              <a:t>Update Assessment</a:t>
            </a:r>
          </a:p>
          <a:p>
            <a:pPr>
              <a:buSzPct val="120000"/>
            </a:pPr>
            <a:endParaRPr lang="en-US" sz="3200" dirty="0"/>
          </a:p>
          <a:p>
            <a:pPr>
              <a:buSzPct val="120000"/>
            </a:pPr>
            <a:r>
              <a:rPr lang="en-US" sz="3200" dirty="0" smtClean="0"/>
              <a:t>Random Effects (RE) model</a:t>
            </a:r>
          </a:p>
          <a:p>
            <a:pPr lvl="1">
              <a:buSzPct val="120000"/>
            </a:pPr>
            <a:r>
              <a:rPr lang="en-US" sz="2800" dirty="0" smtClean="0"/>
              <a:t>M = 0.1</a:t>
            </a:r>
          </a:p>
          <a:p>
            <a:pPr lvl="1">
              <a:buSzPct val="120000"/>
            </a:pPr>
            <a:endParaRPr lang="en-US" sz="2800" dirty="0"/>
          </a:p>
          <a:p>
            <a:pPr>
              <a:buSzPct val="120000"/>
            </a:pPr>
            <a:r>
              <a:rPr lang="en-US" sz="3200" dirty="0" smtClean="0"/>
              <a:t>Updated Data</a:t>
            </a:r>
          </a:p>
          <a:p>
            <a:pPr lvl="1">
              <a:buSzPct val="120000"/>
            </a:pPr>
            <a:r>
              <a:rPr lang="en-US" sz="2800" dirty="0" smtClean="0"/>
              <a:t>Catch (2022-2023 as of October 16</a:t>
            </a:r>
            <a:r>
              <a:rPr lang="en-US" sz="2800" baseline="30000" dirty="0" smtClean="0"/>
              <a:t>th</a:t>
            </a:r>
            <a:r>
              <a:rPr lang="en-US" sz="2800" dirty="0" smtClean="0"/>
              <a:t>)</a:t>
            </a:r>
          </a:p>
          <a:p>
            <a:pPr lvl="1">
              <a:buSzPct val="120000"/>
            </a:pPr>
            <a:r>
              <a:rPr lang="en-US" sz="2800" dirty="0" smtClean="0"/>
              <a:t>Survey Biomass Estimate from AFSC bottom</a:t>
            </a:r>
          </a:p>
          <a:p>
            <a:pPr marL="457200" lvl="1" indent="0">
              <a:buSzPct val="120000"/>
              <a:buNone/>
            </a:pPr>
            <a:r>
              <a:rPr lang="en-US" sz="2800" dirty="0"/>
              <a:t> </a:t>
            </a:r>
            <a:r>
              <a:rPr lang="en-US" sz="2800" dirty="0" smtClean="0"/>
              <a:t>   trawl survey.</a:t>
            </a:r>
          </a:p>
          <a:p>
            <a:pPr>
              <a:buSzPct val="120000"/>
            </a:pPr>
            <a:endParaRPr lang="en-US" sz="3200" dirty="0" smtClean="0"/>
          </a:p>
          <a:p>
            <a:pPr marL="457200" lvl="1" indent="0">
              <a:buSzPct val="120000"/>
              <a:buNone/>
            </a:pPr>
            <a:endParaRPr lang="en-US" sz="2800" dirty="0"/>
          </a:p>
        </p:txBody>
      </p:sp>
      <p:grpSp>
        <p:nvGrpSpPr>
          <p:cNvPr id="12" name="Group 11"/>
          <p:cNvGrpSpPr/>
          <p:nvPr/>
        </p:nvGrpSpPr>
        <p:grpSpPr>
          <a:xfrm>
            <a:off x="365418" y="274070"/>
            <a:ext cx="11298276" cy="104180"/>
            <a:chOff x="450786" y="591521"/>
            <a:chExt cx="11298276" cy="104180"/>
          </a:xfrm>
        </p:grpSpPr>
        <p:sp>
          <p:nvSpPr>
            <p:cNvPr id="13" name="Rectangle 12"/>
            <p:cNvSpPr/>
            <p:nvPr/>
          </p:nvSpPr>
          <p:spPr>
            <a:xfrm>
              <a:off x="450786" y="595117"/>
              <a:ext cx="3703320" cy="10058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35076" y="591521"/>
              <a:ext cx="3703320" cy="10058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p:cNvSpPr/>
            <p:nvPr/>
          </p:nvSpPr>
          <p:spPr>
            <a:xfrm>
              <a:off x="8045742" y="591574"/>
              <a:ext cx="3703320" cy="1005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A6E9310F-03E9-4167-9B9E-E182845AC894}" type="slidenum">
              <a:rPr lang="en-US" smtClean="0"/>
              <a:t>8</a:t>
            </a:fld>
            <a:endParaRPr lang="en-US"/>
          </a:p>
        </p:txBody>
      </p:sp>
      <p:pic>
        <p:nvPicPr>
          <p:cNvPr id="11" name="Picture 10"/>
          <p:cNvPicPr>
            <a:picLocks noChangeAspect="1"/>
          </p:cNvPicPr>
          <p:nvPr/>
        </p:nvPicPr>
        <p:blipFill>
          <a:blip r:embed="rId4"/>
          <a:stretch>
            <a:fillRect/>
          </a:stretch>
        </p:blipFill>
        <p:spPr>
          <a:xfrm>
            <a:off x="8023687" y="2207528"/>
            <a:ext cx="3007067" cy="3399882"/>
          </a:xfrm>
          <a:prstGeom prst="rect">
            <a:avLst/>
          </a:prstGeom>
        </p:spPr>
      </p:pic>
    </p:spTree>
    <p:extLst>
      <p:ext uri="{BB962C8B-B14F-4D97-AF65-F5344CB8AC3E}">
        <p14:creationId xmlns:p14="http://schemas.microsoft.com/office/powerpoint/2010/main" val="2066668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stretch>
            <a:fillRect/>
          </a:stretch>
        </p:blipFill>
        <p:spPr>
          <a:xfrm>
            <a:off x="7155906" y="4116155"/>
            <a:ext cx="2259180" cy="2554298"/>
          </a:xfrm>
          <a:prstGeom prst="rect">
            <a:avLst/>
          </a:prstGeom>
        </p:spPr>
      </p:pic>
      <p:sp>
        <p:nvSpPr>
          <p:cNvPr id="16" name="Rectangle 15"/>
          <p:cNvSpPr/>
          <p:nvPr/>
        </p:nvSpPr>
        <p:spPr>
          <a:xfrm>
            <a:off x="365418" y="411069"/>
            <a:ext cx="11329416" cy="125272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93;p25"/>
          <p:cNvSpPr/>
          <p:nvPr/>
        </p:nvSpPr>
        <p:spPr>
          <a:xfrm>
            <a:off x="369534" y="407473"/>
            <a:ext cx="11325300" cy="1249200"/>
          </a:xfrm>
          <a:prstGeom prst="rect">
            <a:avLst/>
          </a:prstGeom>
          <a:blipFill rotWithShape="1">
            <a:blip r:embed="rId3">
              <a:alphaModFix amt="40000"/>
            </a:blip>
            <a:stretch>
              <a:fillRect t="-203283" b="-376526"/>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 name="Title 1"/>
          <p:cNvSpPr>
            <a:spLocks noGrp="1"/>
          </p:cNvSpPr>
          <p:nvPr>
            <p:ph type="title"/>
          </p:nvPr>
        </p:nvSpPr>
        <p:spPr>
          <a:xfrm>
            <a:off x="487536" y="495754"/>
            <a:ext cx="11027664" cy="987552"/>
          </a:xfrm>
        </p:spPr>
        <p:txBody>
          <a:bodyPr>
            <a:normAutofit fontScale="90000"/>
          </a:bodyPr>
          <a:lstStyle/>
          <a:p>
            <a:pPr>
              <a:lnSpc>
                <a:spcPct val="200000"/>
              </a:lnSpc>
            </a:pPr>
            <a:r>
              <a:rPr lang="en-US" b="1" dirty="0" smtClean="0">
                <a:solidFill>
                  <a:schemeClr val="bg1"/>
                </a:solidFill>
              </a:rPr>
              <a:t>Analytical Approach</a:t>
            </a:r>
            <a:endParaRPr lang="en-US" b="1" dirty="0">
              <a:solidFill>
                <a:schemeClr val="bg1"/>
              </a:solidFill>
            </a:endParaRPr>
          </a:p>
        </p:txBody>
      </p:sp>
      <p:sp>
        <p:nvSpPr>
          <p:cNvPr id="3" name="Content Placeholder 2"/>
          <p:cNvSpPr>
            <a:spLocks noGrp="1"/>
          </p:cNvSpPr>
          <p:nvPr>
            <p:ph idx="1"/>
          </p:nvPr>
        </p:nvSpPr>
        <p:spPr/>
        <p:txBody>
          <a:bodyPr>
            <a:normAutofit/>
          </a:bodyPr>
          <a:lstStyle/>
          <a:p>
            <a:r>
              <a:rPr lang="en-US" sz="3200" dirty="0" smtClean="0"/>
              <a:t>Single Gulf wide RE model</a:t>
            </a:r>
            <a:endParaRPr lang="en-US" sz="3200" dirty="0"/>
          </a:p>
        </p:txBody>
      </p:sp>
      <p:grpSp>
        <p:nvGrpSpPr>
          <p:cNvPr id="12" name="Group 11"/>
          <p:cNvGrpSpPr/>
          <p:nvPr/>
        </p:nvGrpSpPr>
        <p:grpSpPr>
          <a:xfrm>
            <a:off x="365418" y="274070"/>
            <a:ext cx="11298276" cy="104180"/>
            <a:chOff x="450786" y="591521"/>
            <a:chExt cx="11298276" cy="104180"/>
          </a:xfrm>
        </p:grpSpPr>
        <p:sp>
          <p:nvSpPr>
            <p:cNvPr id="13" name="Rectangle 12"/>
            <p:cNvSpPr/>
            <p:nvPr/>
          </p:nvSpPr>
          <p:spPr>
            <a:xfrm>
              <a:off x="450786" y="595117"/>
              <a:ext cx="3703320" cy="10058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35076" y="591521"/>
              <a:ext cx="3703320" cy="10058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p:cNvSpPr/>
            <p:nvPr/>
          </p:nvSpPr>
          <p:spPr>
            <a:xfrm>
              <a:off x="8045742" y="591574"/>
              <a:ext cx="3703320" cy="1005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A6E9310F-03E9-4167-9B9E-E182845AC894}" type="slidenum">
              <a:rPr lang="en-US" smtClean="0"/>
              <a:t>9</a:t>
            </a:fld>
            <a:endParaRPr lang="en-US"/>
          </a:p>
        </p:txBody>
      </p:sp>
      <p:grpSp>
        <p:nvGrpSpPr>
          <p:cNvPr id="11" name="Group 10"/>
          <p:cNvGrpSpPr/>
          <p:nvPr/>
        </p:nvGrpSpPr>
        <p:grpSpPr>
          <a:xfrm>
            <a:off x="9061959" y="1748482"/>
            <a:ext cx="2601735" cy="2636946"/>
            <a:chOff x="8913465" y="3654915"/>
            <a:chExt cx="2601735" cy="2636946"/>
          </a:xfrm>
        </p:grpSpPr>
        <p:grpSp>
          <p:nvGrpSpPr>
            <p:cNvPr id="18" name="Group 17"/>
            <p:cNvGrpSpPr/>
            <p:nvPr/>
          </p:nvGrpSpPr>
          <p:grpSpPr>
            <a:xfrm>
              <a:off x="8913465" y="4261632"/>
              <a:ext cx="2601735" cy="2030229"/>
              <a:chOff x="8284624" y="4696618"/>
              <a:chExt cx="2601735" cy="2030229"/>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22257" y="4696618"/>
                <a:ext cx="1342937" cy="96943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865178" y="4874527"/>
                <a:ext cx="1021181" cy="1583047"/>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4624" y="5697781"/>
                <a:ext cx="1580554" cy="1029066"/>
              </a:xfrm>
              <a:prstGeom prst="rect">
                <a:avLst/>
              </a:prstGeom>
            </p:spPr>
          </p:pic>
        </p:grpSp>
        <p:sp>
          <p:nvSpPr>
            <p:cNvPr id="19" name="TextBox 18"/>
            <p:cNvSpPr txBox="1"/>
            <p:nvPr/>
          </p:nvSpPr>
          <p:spPr>
            <a:xfrm>
              <a:off x="9130795" y="3654915"/>
              <a:ext cx="2223005" cy="461665"/>
            </a:xfrm>
            <a:prstGeom prst="rect">
              <a:avLst/>
            </a:prstGeom>
            <a:noFill/>
          </p:spPr>
          <p:txBody>
            <a:bodyPr wrap="square" rtlCol="0">
              <a:spAutoFit/>
            </a:bodyPr>
            <a:lstStyle/>
            <a:p>
              <a:pPr algn="ctr"/>
              <a:r>
                <a:rPr lang="en-US" sz="2400" b="1" dirty="0" smtClean="0"/>
                <a:t>Other Skates</a:t>
              </a:r>
              <a:endParaRPr lang="en-US" sz="2400" b="1" dirty="0"/>
            </a:p>
          </p:txBody>
        </p:sp>
      </p:grpSp>
    </p:spTree>
    <p:extLst>
      <p:ext uri="{BB962C8B-B14F-4D97-AF65-F5344CB8AC3E}">
        <p14:creationId xmlns:p14="http://schemas.microsoft.com/office/powerpoint/2010/main" val="1963673132"/>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E947CF35-F838-444A-B504-D629C8D2CAF2}" vid="{BD03662E-427D-474F-8088-CC8A1D001A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836</TotalTime>
  <Words>894</Words>
  <Application>Microsoft Office PowerPoint</Application>
  <PresentationFormat>Widescreen</PresentationFormat>
  <Paragraphs>216</Paragraphs>
  <Slides>27</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Corbel</vt:lpstr>
      <vt:lpstr>Gill Sans</vt:lpstr>
      <vt:lpstr>Theme1</vt:lpstr>
      <vt:lpstr>GOA Skate Stock Complex Update</vt:lpstr>
      <vt:lpstr>Assessment Groups</vt:lpstr>
      <vt:lpstr>Stock Complex Overview</vt:lpstr>
      <vt:lpstr>Big Skate Area Overview</vt:lpstr>
      <vt:lpstr>Longnose Skate Area Overview</vt:lpstr>
      <vt:lpstr>Longnose Skate Area Overview</vt:lpstr>
      <vt:lpstr>Longnose Skate Area Overview</vt:lpstr>
      <vt:lpstr>Analytical Approach</vt:lpstr>
      <vt:lpstr>Analytical Approach</vt:lpstr>
      <vt:lpstr>Analytical Approach</vt:lpstr>
      <vt:lpstr>Gulf-wide RE model</vt:lpstr>
      <vt:lpstr>Gulf-wide RE model</vt:lpstr>
      <vt:lpstr>Gulf-wide RE model</vt:lpstr>
      <vt:lpstr>Big Skate Area REM</vt:lpstr>
      <vt:lpstr>Big Skate Area REM</vt:lpstr>
      <vt:lpstr>Big Skate Area REM</vt:lpstr>
      <vt:lpstr>Longnose Skate Area REM</vt:lpstr>
      <vt:lpstr>Longnose Skate Area REM</vt:lpstr>
      <vt:lpstr>Gulf-wide Exploitation Rate (Catch/Biomass)</vt:lpstr>
      <vt:lpstr>Big Skate Area Exploitation Rate (Catch/Biomass)</vt:lpstr>
      <vt:lpstr>Longnose Skate Area Exploitation Rate (Catch/Biomass)</vt:lpstr>
      <vt:lpstr>Risk Table Summary</vt:lpstr>
      <vt:lpstr>Big Skate Harvest Recommendations</vt:lpstr>
      <vt:lpstr>Longnose Skate Harvest Recommendations</vt:lpstr>
      <vt:lpstr>Other Skate Harvest Recommendations</vt:lpstr>
      <vt:lpstr>PowerPoint Presentation</vt:lpstr>
      <vt:lpstr>Gulf-wide Big Skate RE model</vt:lpstr>
    </vt:vector>
  </TitlesOfParts>
  <Company>NOAA AFSC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Lee.Cronin-Fine</dc:creator>
  <cp:lastModifiedBy>Lee.Cronin-Fine</cp:lastModifiedBy>
  <cp:revision>40</cp:revision>
  <dcterms:created xsi:type="dcterms:W3CDTF">2023-11-08T22:15:02Z</dcterms:created>
  <dcterms:modified xsi:type="dcterms:W3CDTF">2023-11-13T19:08:10Z</dcterms:modified>
</cp:coreProperties>
</file>